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notesMasterIdLst>
    <p:notesMasterId r:id="rId2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3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jpe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hyperlink" Target="https://senryaku.ai" TargetMode="External"/><Relationship Id="rId2" Type="http://schemas.openxmlformats.org/officeDocument/2006/relationships/slideLayout" Target="../slideLayouts/slideLayout1.xml"/><Relationship Id="rId3"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hyperlink" Target="https://www.gonweb.co.jp/" TargetMode="External"/><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hyperlink" Target="https://www.amazon.co.jp/dp/4774188050/" TargetMode="External"/><Relationship Id="rId2" Type="http://schemas.openxmlformats.org/officeDocument/2006/relationships/hyperlink" Target="https://www.digi-kaku.or.jp/" TargetMode="External"/><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14"/>
        </a:solidFill>
      </p:bgPr>
    </p:bg>
    <p:spTree>
      <p:nvGrpSpPr>
        <p:cNvPr id="1" name=""/>
        <p:cNvGrpSpPr/>
        <p:nvPr/>
      </p:nvGrpSpPr>
      <p:grpSpPr>
        <a:xfrm>
          <a:off x="0" y="0"/>
          <a:ext cx="0" cy="0"/>
          <a:chOff x="0" y="0"/>
          <a:chExt cx="0" cy="0"/>
        </a:xfrm>
      </p:grpSpPr>
      <p:sp>
        <p:nvSpPr>
          <p:cNvPr id="2" name="Text 0"/>
          <p:cNvSpPr/>
          <p:nvPr/>
        </p:nvSpPr>
        <p:spPr>
          <a:xfrm>
            <a:off x="0" y="411480"/>
            <a:ext cx="12191695" cy="45720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gonweb.co.jp　|　AB3C 分析レポート</a:t>
            </a:r>
            <a:endParaRPr lang="en-US" sz="2200" dirty="0"/>
          </a:p>
        </p:txBody>
      </p:sp>
      <p:sp>
        <p:nvSpPr>
          <p:cNvPr id="3" name="Text 1"/>
          <p:cNvSpPr/>
          <p:nvPr/>
        </p:nvSpPr>
        <p:spPr>
          <a:xfrm>
            <a:off x="0" y="914400"/>
            <a:ext cx="12191695" cy="274320"/>
          </a:xfrm>
          <a:prstGeom prst="rect">
            <a:avLst/>
          </a:prstGeom>
          <a:noFill/>
          <a:ln/>
        </p:spPr>
        <p:txBody>
          <a:bodyPr wrap="square" rtlCol="0" anchor="ctr"/>
          <a:lstStyle/>
          <a:p>
            <a:pPr algn="ctr" indent="0" marL="0">
              <a:buNone/>
            </a:pPr>
            <a:r>
              <a:rPr lang="en-US" sz="1100" spc="1000" kern="0" dirty="0">
                <a:solidFill>
                  <a:srgbClr val="FFFFFF"/>
                </a:solidFill>
                <a:latin typeface="Consolas" pitchFamily="34" charset="0"/>
                <a:ea typeface="Consolas" pitchFamily="34" charset="-122"/>
                <a:cs typeface="Consolas" pitchFamily="34" charset="-120"/>
              </a:rPr>
              <a:t>AB3C  ANALYSIS  REPORT</a:t>
            </a:r>
            <a:endParaRPr lang="en-US" sz="1100" dirty="0"/>
          </a:p>
        </p:txBody>
      </p:sp>
      <p:sp>
        <p:nvSpPr>
          <p:cNvPr id="4" name="Shape 2"/>
          <p:cNvSpPr/>
          <p:nvPr/>
        </p:nvSpPr>
        <p:spPr>
          <a:xfrm>
            <a:off x="2743200" y="1325880"/>
            <a:ext cx="6705295" cy="0"/>
          </a:xfrm>
          <a:prstGeom prst="line">
            <a:avLst/>
          </a:prstGeom>
          <a:noFill/>
          <a:ln w="6350">
            <a:solidFill>
              <a:srgbClr val="FFFFFF"/>
            </a:solidFill>
            <a:prstDash val="solid"/>
          </a:ln>
        </p:spPr>
      </p:sp>
      <p:sp>
        <p:nvSpPr>
          <p:cNvPr id="5" name="Text 3"/>
          <p:cNvSpPr/>
          <p:nvPr/>
        </p:nvSpPr>
        <p:spPr>
          <a:xfrm>
            <a:off x="0" y="1737360"/>
            <a:ext cx="12191695" cy="274320"/>
          </a:xfrm>
          <a:prstGeom prst="rect">
            <a:avLst/>
          </a:prstGeom>
          <a:noFill/>
          <a:ln/>
        </p:spPr>
        <p:txBody>
          <a:bodyPr wrap="square" rtlCol="0" anchor="ctr"/>
          <a:lstStyle/>
          <a:p>
            <a:pPr algn="ctr" indent="0" marL="0">
              <a:buNone/>
            </a:pPr>
            <a:r>
              <a:rPr lang="en-US" sz="1300" spc="400" kern="0" dirty="0">
                <a:solidFill>
                  <a:srgbClr val="FFFFFF"/>
                </a:solidFill>
                <a:latin typeface="Yu Gothic UI" pitchFamily="34" charset="0"/>
                <a:ea typeface="Yu Gothic UI" pitchFamily="34" charset="-122"/>
                <a:cs typeface="Yu Gothic UI" pitchFamily="34" charset="-120"/>
              </a:rPr>
              <a:t>── 戦略メッセージ ──</a:t>
            </a:r>
            <a:endParaRPr lang="en-US" sz="1300" dirty="0"/>
          </a:p>
        </p:txBody>
      </p:sp>
      <p:sp>
        <p:nvSpPr>
          <p:cNvPr id="6" name="Text 4"/>
          <p:cNvSpPr/>
          <p:nvPr/>
        </p:nvSpPr>
        <p:spPr>
          <a:xfrm>
            <a:off x="914400" y="2103120"/>
            <a:ext cx="10362895" cy="2286000"/>
          </a:xfrm>
          <a:prstGeom prst="rect">
            <a:avLst/>
          </a:prstGeom>
          <a:noFill/>
          <a:ln/>
        </p:spPr>
        <p:txBody>
          <a:bodyPr wrap="square" rtlCol="0" anchor="ctr">
            <a:normAutofit/>
          </a:bodyPr>
          <a:lstStyle/>
          <a:p>
            <a:pPr algn="ctr" indent="0" marL="0">
              <a:lnSpc>
                <a:spcPct val="150000"/>
              </a:lnSpc>
              <a:spcAft>
                <a:spcPts val="600"/>
              </a:spcAft>
              <a:buNone/>
            </a:pPr>
            <a:r>
              <a:rPr lang="en-US" sz="2800" b="1" dirty="0">
                <a:solidFill>
                  <a:srgbClr val="FFFFFF"/>
                </a:solidFill>
                <a:latin typeface="Noto Serif JP" pitchFamily="34" charset="0"/>
                <a:ea typeface="Noto Serif JP" pitchFamily="34" charset="-122"/>
                <a:cs typeface="Noto Serif JP" pitchFamily="34" charset="-120"/>
              </a:rPr>
              <a:t>著者本人が直接来る。AB3Cで「選ばれる理由」を作る</a:t>
            </a:r>
            <a:endParaRPr lang="en-US" sz="2800" dirty="0"/>
          </a:p>
        </p:txBody>
      </p:sp>
      <p:sp>
        <p:nvSpPr>
          <p:cNvPr id="7" name="Text 5"/>
          <p:cNvSpPr/>
          <p:nvPr/>
        </p:nvSpPr>
        <p:spPr>
          <a:xfrm>
            <a:off x="1371600" y="4572000"/>
            <a:ext cx="9448495" cy="365760"/>
          </a:xfrm>
          <a:prstGeom prst="rect">
            <a:avLst/>
          </a:prstGeom>
          <a:noFill/>
          <a:ln/>
        </p:spPr>
        <p:txBody>
          <a:bodyPr wrap="square" rtlCol="0" anchor="ctr"/>
          <a:lstStyle/>
          <a:p>
            <a:pPr algn="ctr" indent="0" marL="0">
              <a:buNone/>
            </a:pPr>
            <a:r>
              <a:rPr lang="en-US" sz="1300" b="1" dirty="0">
                <a:solidFill>
                  <a:srgbClr val="FF0000"/>
                </a:solidFill>
                <a:latin typeface="Consolas" pitchFamily="34" charset="0"/>
                <a:ea typeface="Consolas" pitchFamily="34" charset="-122"/>
                <a:cs typeface="Consolas" pitchFamily="34" charset="-120"/>
              </a:rPr>
              <a:t>B  </a:t>
            </a:r>
            <a:pPr algn="ctr" indent="0" marL="0">
              <a:buNone/>
            </a:pPr>
            <a:r>
              <a:rPr lang="en-US" sz="1300" dirty="0">
                <a:solidFill>
                  <a:srgbClr val="FFFFFF"/>
                </a:solidFill>
                <a:latin typeface="Yu Gothic UI" pitchFamily="34" charset="0"/>
                <a:ea typeface="Yu Gothic UI" pitchFamily="34" charset="-122"/>
                <a:cs typeface="Yu Gothic UI" pitchFamily="34" charset="-120"/>
              </a:rPr>
              <a:t>価格競争から脱出し、選ばれ続ける事業に生まれ変わる</a:t>
            </a:r>
            <a:endParaRPr lang="en-US" sz="1300" dirty="0"/>
          </a:p>
        </p:txBody>
      </p:sp>
      <p:sp>
        <p:nvSpPr>
          <p:cNvPr id="8" name="Text 6"/>
          <p:cNvSpPr/>
          <p:nvPr/>
        </p:nvSpPr>
        <p:spPr>
          <a:xfrm>
            <a:off x="1371600" y="4983480"/>
            <a:ext cx="9448495" cy="365760"/>
          </a:xfrm>
          <a:prstGeom prst="rect">
            <a:avLst/>
          </a:prstGeom>
          <a:noFill/>
          <a:ln/>
        </p:spPr>
        <p:txBody>
          <a:bodyPr wrap="square" rtlCol="0" anchor="ctr"/>
          <a:lstStyle/>
          <a:p>
            <a:pPr algn="ctr" indent="0" marL="0">
              <a:buNone/>
            </a:pPr>
            <a:r>
              <a:rPr lang="en-US" sz="1300" b="1" dirty="0">
                <a:solidFill>
                  <a:srgbClr val="1A6FD4"/>
                </a:solidFill>
                <a:latin typeface="Consolas" pitchFamily="34" charset="0"/>
                <a:ea typeface="Consolas" pitchFamily="34" charset="-122"/>
                <a:cs typeface="Consolas" pitchFamily="34" charset="-120"/>
              </a:rPr>
              <a:t>A  </a:t>
            </a:r>
            <a:pPr algn="ctr" indent="0" marL="0">
              <a:buNone/>
            </a:pPr>
            <a:r>
              <a:rPr lang="en-US" sz="1300" dirty="0">
                <a:solidFill>
                  <a:srgbClr val="FFFFFF"/>
                </a:solidFill>
                <a:latin typeface="Yu Gothic UI" pitchFamily="34" charset="0"/>
                <a:ea typeface="Yu Gothic UI" pitchFamily="34" charset="-122"/>
                <a:cs typeface="Yu Gothic UI" pitchFamily="34" charset="-120"/>
              </a:rPr>
              <a:t>AB3C開発者本人が営業・戦略・実行を一気通貫で担う、大手には真似できない体制</a:t>
            </a:r>
            <a:endParaRPr lang="en-US" sz="1300" dirty="0"/>
          </a:p>
        </p:txBody>
      </p:sp>
      <p:sp>
        <p:nvSpPr>
          <p:cNvPr id="9" name="Shape 7"/>
          <p:cNvSpPr/>
          <p:nvPr/>
        </p:nvSpPr>
        <p:spPr>
          <a:xfrm>
            <a:off x="2743200" y="5760720"/>
            <a:ext cx="6705295" cy="0"/>
          </a:xfrm>
          <a:prstGeom prst="line">
            <a:avLst/>
          </a:prstGeom>
          <a:noFill/>
          <a:ln w="6350">
            <a:solidFill>
              <a:srgbClr val="FFFFFF"/>
            </a:solidFill>
            <a:prstDash val="solid"/>
          </a:ln>
        </p:spPr>
      </p:sp>
      <p:sp>
        <p:nvSpPr>
          <p:cNvPr id="10" name="Text 8"/>
          <p:cNvSpPr/>
          <p:nvPr/>
        </p:nvSpPr>
        <p:spPr>
          <a:xfrm>
            <a:off x="0" y="5852160"/>
            <a:ext cx="12191695" cy="228600"/>
          </a:xfrm>
          <a:prstGeom prst="rect">
            <a:avLst/>
          </a:prstGeom>
          <a:noFill/>
          <a:ln/>
        </p:spPr>
        <p:txBody>
          <a:bodyPr wrap="square" rtlCol="0" anchor="ctr"/>
          <a:lstStyle/>
          <a:p>
            <a:pPr algn="ctr" indent="0" marL="0">
              <a:buNone/>
            </a:pPr>
            <a:r>
              <a:rPr lang="en-US" sz="1000" spc="800" kern="0" dirty="0">
                <a:solidFill>
                  <a:srgbClr val="FFFFFF"/>
                </a:solidFill>
                <a:latin typeface="Consolas" pitchFamily="34" charset="0"/>
                <a:ea typeface="Consolas" pitchFamily="34" charset="-122"/>
                <a:cs typeface="Consolas" pitchFamily="34" charset="-120"/>
              </a:rPr>
              <a:t>発  行</a:t>
            </a:r>
            <a:endParaRPr lang="en-US" sz="1000" dirty="0"/>
          </a:p>
        </p:txBody>
      </p:sp>
      <p:sp>
        <p:nvSpPr>
          <p:cNvPr id="11" name="Text 9"/>
          <p:cNvSpPr/>
          <p:nvPr/>
        </p:nvSpPr>
        <p:spPr>
          <a:xfrm>
            <a:off x="0" y="6080760"/>
            <a:ext cx="12191695" cy="320040"/>
          </a:xfrm>
          <a:prstGeom prst="rect">
            <a:avLst/>
          </a:prstGeom>
          <a:noFill/>
          <a:ln/>
        </p:spPr>
        <p:txBody>
          <a:bodyPr wrap="square" rtlCol="0" anchor="ctr"/>
          <a:lstStyle/>
          <a:p>
            <a:pPr algn="ctr" indent="0" marL="0">
              <a:buNone/>
            </a:pPr>
            <a:r>
              <a:rPr lang="en-US" sz="1400" dirty="0">
                <a:solidFill>
                  <a:srgbClr val="FFFFFF"/>
                </a:solidFill>
                <a:latin typeface="Yu Gothic UI" pitchFamily="34" charset="0"/>
                <a:ea typeface="Yu Gothic UI" pitchFamily="34" charset="-122"/>
                <a:cs typeface="Yu Gothic UI" pitchFamily="34" charset="-120"/>
              </a:rPr>
              <a:t>戦略指南 AI</a:t>
            </a:r>
            <a:endParaRPr lang="en-US" sz="1400" dirty="0"/>
          </a:p>
        </p:txBody>
      </p:sp>
      <p:sp>
        <p:nvSpPr>
          <p:cNvPr id="12" name="Text 10"/>
          <p:cNvSpPr/>
          <p:nvPr/>
        </p:nvSpPr>
        <p:spPr>
          <a:xfrm>
            <a:off x="0" y="6446520"/>
            <a:ext cx="12191695" cy="274320"/>
          </a:xfrm>
          <a:prstGeom prst="rect">
            <a:avLst/>
          </a:prstGeom>
          <a:noFill/>
          <a:ln/>
        </p:spPr>
        <p:txBody>
          <a:bodyPr wrap="square" rtlCol="0" anchor="ctr"/>
          <a:lstStyle/>
          <a:p>
            <a:pPr algn="ctr" indent="0" marL="0">
              <a:buNone/>
            </a:pPr>
            <a:r>
              <a:rPr lang="en-US" sz="1000" spc="400" kern="0" dirty="0">
                <a:solidFill>
                  <a:srgbClr val="FFFFFF"/>
                </a:solidFill>
                <a:latin typeface="Consolas" pitchFamily="34" charset="0"/>
                <a:ea typeface="Consolas" pitchFamily="34" charset="-122"/>
                <a:cs typeface="Consolas" pitchFamily="34" charset="-120"/>
              </a:rPr>
              <a:t>2026.05.15</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FF0000"/>
          </a:solidFill>
          <a:ln w="12700">
            <a:solidFill>
              <a:srgbClr val="FF0000"/>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2  ─  BENEFIT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FF0000"/>
                </a:solidFill>
                <a:latin typeface="Noto Serif JP" pitchFamily="34" charset="0"/>
                <a:ea typeface="Noto Serif JP" pitchFamily="34" charset="-122"/>
                <a:cs typeface="Noto Serif JP" pitchFamily="34" charset="-120"/>
              </a:rPr>
              <a:t>ベネフィット（Benefit）</a:t>
            </a:r>
            <a:endParaRPr lang="en-US" sz="3000" dirty="0"/>
          </a:p>
        </p:txBody>
      </p:sp>
      <p:sp>
        <p:nvSpPr>
          <p:cNvPr id="5" name="Shape 3"/>
          <p:cNvSpPr/>
          <p:nvPr/>
        </p:nvSpPr>
        <p:spPr>
          <a:xfrm>
            <a:off x="548640" y="1280160"/>
            <a:ext cx="11094415" cy="0"/>
          </a:xfrm>
          <a:prstGeom prst="line">
            <a:avLst/>
          </a:prstGeom>
          <a:noFill/>
          <a:ln w="12700">
            <a:solidFill>
              <a:srgbClr val="FF0000"/>
            </a:solidFill>
            <a:prstDash val="solid"/>
          </a:ln>
        </p:spPr>
      </p:sp>
      <p:sp>
        <p:nvSpPr>
          <p:cNvPr id="6" name="Shape 4"/>
          <p:cNvSpPr/>
          <p:nvPr/>
        </p:nvSpPr>
        <p:spPr>
          <a:xfrm>
            <a:off x="548640" y="1508760"/>
            <a:ext cx="11094415" cy="2011680"/>
          </a:xfrm>
          <a:prstGeom prst="rect">
            <a:avLst/>
          </a:prstGeom>
          <a:solidFill>
            <a:srgbClr val="FFF5F5"/>
          </a:solidFill>
          <a:ln w="19050">
            <a:solidFill>
              <a:srgbClr val="FF0000"/>
            </a:solidFill>
            <a:prstDash val="solid"/>
          </a:ln>
        </p:spPr>
      </p:sp>
      <p:sp>
        <p:nvSpPr>
          <p:cNvPr id="7" name="Text 5"/>
          <p:cNvSpPr/>
          <p:nvPr/>
        </p:nvSpPr>
        <p:spPr>
          <a:xfrm>
            <a:off x="731520" y="1627632"/>
            <a:ext cx="10728655" cy="274320"/>
          </a:xfrm>
          <a:prstGeom prst="rect">
            <a:avLst/>
          </a:prstGeom>
          <a:noFill/>
          <a:ln/>
        </p:spPr>
        <p:txBody>
          <a:bodyPr wrap="square" rtlCol="0" anchor="ctr"/>
          <a:lstStyle/>
          <a:p>
            <a:pPr indent="0" marL="0">
              <a:buNone/>
            </a:pPr>
            <a:r>
              <a:rPr lang="en-US" sz="1100" spc="400" kern="0" dirty="0">
                <a:solidFill>
                  <a:srgbClr val="FF0000"/>
                </a:solidFill>
                <a:latin typeface="Yu Gothic UI" pitchFamily="34" charset="0"/>
                <a:ea typeface="Yu Gothic UI" pitchFamily="34" charset="-122"/>
                <a:cs typeface="Yu Gothic UI" pitchFamily="34" charset="-120"/>
              </a:rPr>
              <a:t>お客様が求めるコア価値</a:t>
            </a:r>
            <a:endParaRPr lang="en-US" sz="1100" dirty="0"/>
          </a:p>
        </p:txBody>
      </p:sp>
      <p:sp>
        <p:nvSpPr>
          <p:cNvPr id="8" name="Text 6"/>
          <p:cNvSpPr/>
          <p:nvPr/>
        </p:nvSpPr>
        <p:spPr>
          <a:xfrm>
            <a:off x="777240" y="1920240"/>
            <a:ext cx="10637215" cy="1508760"/>
          </a:xfrm>
          <a:prstGeom prst="rect">
            <a:avLst/>
          </a:prstGeom>
          <a:noFill/>
          <a:ln/>
        </p:spPr>
        <p:txBody>
          <a:bodyPr wrap="square" rtlCol="0" anchor="t">
            <a:normAutofit/>
          </a:bodyPr>
          <a:lstStyle/>
          <a:p>
            <a:pPr indent="0" marL="0">
              <a:lnSpc>
                <a:spcPct val="150000"/>
              </a:lnSpc>
              <a:buNone/>
            </a:pPr>
            <a:r>
              <a:rPr lang="en-US" sz="1800" b="1" dirty="0">
                <a:solidFill>
                  <a:srgbClr val="1A1A14"/>
                </a:solidFill>
                <a:latin typeface="Yu Gothic UI" pitchFamily="34" charset="0"/>
                <a:ea typeface="Yu Gothic UI" pitchFamily="34" charset="-122"/>
                <a:cs typeface="Yu Gothic UI" pitchFamily="34" charset="-120"/>
              </a:rPr>
              <a:t>価格競争から脱出し、「選ばれる理由」を持つ事業に生まれ変わる</a:t>
            </a:r>
            <a:endParaRPr lang="en-US" sz="1800" dirty="0"/>
          </a:p>
        </p:txBody>
      </p:sp>
      <p:sp>
        <p:nvSpPr>
          <p:cNvPr id="9" name="Text 7"/>
          <p:cNvSpPr/>
          <p:nvPr/>
        </p:nvSpPr>
        <p:spPr>
          <a:xfrm>
            <a:off x="548640" y="3794760"/>
            <a:ext cx="5364328" cy="274320"/>
          </a:xfrm>
          <a:prstGeom prst="rect">
            <a:avLst/>
          </a:prstGeom>
          <a:noFill/>
          <a:ln/>
        </p:spPr>
        <p:txBody>
          <a:bodyPr wrap="square" rtlCol="0" anchor="ctr"/>
          <a:lstStyle/>
          <a:p>
            <a:pPr indent="0" marL="0">
              <a:buNone/>
            </a:pPr>
            <a:r>
              <a:rPr lang="en-US" sz="1200" b="1" dirty="0">
                <a:solidFill>
                  <a:srgbClr val="FF0000"/>
                </a:solidFill>
                <a:latin typeface="Yu Gothic UI" pitchFamily="34" charset="0"/>
                <a:ea typeface="Yu Gothic UI" pitchFamily="34" charset="-122"/>
                <a:cs typeface="Yu Gothic UI" pitchFamily="34" charset="-120"/>
              </a:rPr>
              <a:t>ニーズ（顕在化前の必要性）</a:t>
            </a:r>
            <a:endParaRPr lang="en-US" sz="1200" dirty="0"/>
          </a:p>
        </p:txBody>
      </p:sp>
      <p:sp>
        <p:nvSpPr>
          <p:cNvPr id="10" name="Text 8"/>
          <p:cNvSpPr/>
          <p:nvPr/>
        </p:nvSpPr>
        <p:spPr>
          <a:xfrm>
            <a:off x="548640" y="4114800"/>
            <a:ext cx="5364328" cy="2286000"/>
          </a:xfrm>
          <a:prstGeom prst="rect">
            <a:avLst/>
          </a:prstGeom>
          <a:noFill/>
          <a:ln/>
        </p:spPr>
        <p:txBody>
          <a:bodyPr wrap="square" rtlCol="0" anchor="t"/>
          <a:lstStyle/>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競合との価格競争から抜け出し、利益率を回復したい</a:t>
            </a:r>
            <a:endParaRPr lang="en-US" sz="1300" dirty="0"/>
          </a:p>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自社が何者で、なぜ選ばれるべきかを言語化したい</a:t>
            </a:r>
            <a:endParaRPr lang="en-US" sz="1300" dirty="0"/>
          </a:p>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ウェブ時代に合った新しい事業戦略を持ちたい</a:t>
            </a:r>
            <a:endParaRPr lang="en-US" sz="1300" dirty="0"/>
          </a:p>
        </p:txBody>
      </p:sp>
      <p:sp>
        <p:nvSpPr>
          <p:cNvPr id="11" name="Text 9"/>
          <p:cNvSpPr/>
          <p:nvPr/>
        </p:nvSpPr>
        <p:spPr>
          <a:xfrm>
            <a:off x="6278728" y="3794760"/>
            <a:ext cx="5364328" cy="274320"/>
          </a:xfrm>
          <a:prstGeom prst="rect">
            <a:avLst/>
          </a:prstGeom>
          <a:noFill/>
          <a:ln/>
        </p:spPr>
        <p:txBody>
          <a:bodyPr wrap="square" rtlCol="0" anchor="ctr"/>
          <a:lstStyle/>
          <a:p>
            <a:pPr indent="0" marL="0">
              <a:buNone/>
            </a:pPr>
            <a:r>
              <a:rPr lang="en-US" sz="1200" b="1" dirty="0">
                <a:solidFill>
                  <a:srgbClr val="FF0000"/>
                </a:solidFill>
                <a:latin typeface="Yu Gothic UI" pitchFamily="34" charset="0"/>
                <a:ea typeface="Yu Gothic UI" pitchFamily="34" charset="-122"/>
                <a:cs typeface="Yu Gothic UI" pitchFamily="34" charset="-120"/>
              </a:rPr>
              <a:t>ウォンツ（具体的な欲求）</a:t>
            </a:r>
            <a:endParaRPr lang="en-US" sz="1200" dirty="0"/>
          </a:p>
        </p:txBody>
      </p:sp>
      <p:sp>
        <p:nvSpPr>
          <p:cNvPr id="12" name="Text 10"/>
          <p:cNvSpPr/>
          <p:nvPr/>
        </p:nvSpPr>
        <p:spPr>
          <a:xfrm>
            <a:off x="6278728" y="4114800"/>
            <a:ext cx="5364328" cy="2286000"/>
          </a:xfrm>
          <a:prstGeom prst="rect">
            <a:avLst/>
          </a:prstGeom>
          <a:noFill/>
          <a:ln/>
        </p:spPr>
        <p:txBody>
          <a:bodyPr wrap="square" rtlCol="0" anchor="t"/>
          <a:lstStyle/>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経営者の想いを整理してくれるパートナーが欲しい</a:t>
            </a:r>
            <a:endParaRPr lang="en-US" sz="1300" dirty="0"/>
          </a:p>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戦略立案から実行まで一貫して支援してくれる会社を探している</a:t>
            </a:r>
            <a:endParaRPr lang="en-US" sz="1300" dirty="0"/>
          </a:p>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大手コンサルよりリーズナブルで、中小企業の実情を分かる専門家に頼みたい</a:t>
            </a:r>
            <a:endParaRPr lang="en-US" sz="1300" dirty="0"/>
          </a:p>
        </p:txBody>
      </p:sp>
      <p:sp>
        <p:nvSpPr>
          <p:cNvPr id="13" name="Text 11"/>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4" name="Text 12"/>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10 / 27</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1A6FD4"/>
          </a:solidFill>
          <a:ln w="12700">
            <a:solidFill>
              <a:srgbClr val="1A6FD4"/>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2  ─  ADVANTAGE</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1A6FD4"/>
                </a:solidFill>
                <a:latin typeface="Noto Serif JP" pitchFamily="34" charset="0"/>
                <a:ea typeface="Noto Serif JP" pitchFamily="34" charset="-122"/>
                <a:cs typeface="Noto Serif JP" pitchFamily="34" charset="-120"/>
              </a:rPr>
              <a:t>アドバンテージ（Advantage）</a:t>
            </a:r>
            <a:endParaRPr lang="en-US" sz="3000" dirty="0"/>
          </a:p>
        </p:txBody>
      </p:sp>
      <p:sp>
        <p:nvSpPr>
          <p:cNvPr id="5" name="Shape 3"/>
          <p:cNvSpPr/>
          <p:nvPr/>
        </p:nvSpPr>
        <p:spPr>
          <a:xfrm>
            <a:off x="548640" y="1280160"/>
            <a:ext cx="11094415" cy="0"/>
          </a:xfrm>
          <a:prstGeom prst="line">
            <a:avLst/>
          </a:prstGeom>
          <a:noFill/>
          <a:ln w="12700">
            <a:solidFill>
              <a:srgbClr val="1A6FD4"/>
            </a:solidFill>
            <a:prstDash val="solid"/>
          </a:ln>
        </p:spPr>
      </p:sp>
      <p:sp>
        <p:nvSpPr>
          <p:cNvPr id="6" name="Shape 4"/>
          <p:cNvSpPr/>
          <p:nvPr/>
        </p:nvSpPr>
        <p:spPr>
          <a:xfrm>
            <a:off x="548640" y="1508760"/>
            <a:ext cx="11094415" cy="2286000"/>
          </a:xfrm>
          <a:prstGeom prst="rect">
            <a:avLst/>
          </a:prstGeom>
          <a:solidFill>
            <a:srgbClr val="F2F8FF"/>
          </a:solidFill>
          <a:ln w="19050">
            <a:solidFill>
              <a:srgbClr val="1A6FD4"/>
            </a:solidFill>
            <a:prstDash val="solid"/>
          </a:ln>
        </p:spPr>
      </p:sp>
      <p:sp>
        <p:nvSpPr>
          <p:cNvPr id="7" name="Text 5"/>
          <p:cNvSpPr/>
          <p:nvPr/>
        </p:nvSpPr>
        <p:spPr>
          <a:xfrm>
            <a:off x="731520" y="1627632"/>
            <a:ext cx="10728655" cy="274320"/>
          </a:xfrm>
          <a:prstGeom prst="rect">
            <a:avLst/>
          </a:prstGeom>
          <a:noFill/>
          <a:ln/>
        </p:spPr>
        <p:txBody>
          <a:bodyPr wrap="square" rtlCol="0" anchor="ctr"/>
          <a:lstStyle/>
          <a:p>
            <a:pPr indent="0" marL="0">
              <a:buNone/>
            </a:pPr>
            <a:r>
              <a:rPr lang="en-US" sz="1100" spc="400" kern="0" dirty="0">
                <a:solidFill>
                  <a:srgbClr val="1A6FD4"/>
                </a:solidFill>
                <a:latin typeface="Yu Gothic UI" pitchFamily="34" charset="0"/>
                <a:ea typeface="Yu Gothic UI" pitchFamily="34" charset="-122"/>
                <a:cs typeface="Yu Gothic UI" pitchFamily="34" charset="-120"/>
              </a:rPr>
              <a:t>競合より選ばれる差別的優位点</a:t>
            </a:r>
            <a:endParaRPr lang="en-US" sz="1100" dirty="0"/>
          </a:p>
        </p:txBody>
      </p:sp>
      <p:sp>
        <p:nvSpPr>
          <p:cNvPr id="8" name="Text 6"/>
          <p:cNvSpPr/>
          <p:nvPr/>
        </p:nvSpPr>
        <p:spPr>
          <a:xfrm>
            <a:off x="777240" y="1920240"/>
            <a:ext cx="10637215" cy="1783080"/>
          </a:xfrm>
          <a:prstGeom prst="rect">
            <a:avLst/>
          </a:prstGeom>
          <a:noFill/>
          <a:ln/>
        </p:spPr>
        <p:txBody>
          <a:bodyPr wrap="square" rtlCol="0" anchor="t">
            <a:normAutofit/>
          </a:bodyPr>
          <a:lstStyle/>
          <a:p>
            <a:pPr indent="0" marL="0">
              <a:lnSpc>
                <a:spcPct val="150000"/>
              </a:lnSpc>
              <a:buNone/>
            </a:pPr>
            <a:r>
              <a:rPr lang="en-US" sz="1800" b="1" dirty="0">
                <a:solidFill>
                  <a:srgbClr val="1A1A14"/>
                </a:solidFill>
                <a:latin typeface="Yu Gothic UI" pitchFamily="34" charset="0"/>
                <a:ea typeface="Yu Gothic UI" pitchFamily="34" charset="-122"/>
                <a:cs typeface="Yu Gothic UI" pitchFamily="34" charset="-120"/>
              </a:rPr>
              <a:t>AB3C分析という独自手法で「選ばれる理由」を体系的に導き出せる唯一の開発者であり、代表・権成俊本人がセミナー・書籍・コンサルティング・ディレクションを一手に担う「ブレない一気通貫体制」で、大手より一桁安い価格で精度の高い戦略を提供できる</a:t>
            </a:r>
            <a:endParaRPr lang="en-US" sz="1800" dirty="0"/>
          </a:p>
        </p:txBody>
      </p:sp>
      <p:sp>
        <p:nvSpPr>
          <p:cNvPr id="9" name="Text 7"/>
          <p:cNvSpPr/>
          <p:nvPr/>
        </p:nvSpPr>
        <p:spPr>
          <a:xfrm>
            <a:off x="548640" y="4069080"/>
            <a:ext cx="5364328" cy="274320"/>
          </a:xfrm>
          <a:prstGeom prst="rect">
            <a:avLst/>
          </a:prstGeom>
          <a:noFill/>
          <a:ln/>
        </p:spPr>
        <p:txBody>
          <a:bodyPr wrap="square" rtlCol="0" anchor="ctr"/>
          <a:lstStyle/>
          <a:p>
            <a:pPr indent="0" marL="0">
              <a:buNone/>
            </a:pPr>
            <a:r>
              <a:rPr lang="en-US" sz="1200" b="1" dirty="0">
                <a:solidFill>
                  <a:srgbClr val="1A6FD4"/>
                </a:solidFill>
                <a:latin typeface="Yu Gothic UI" pitchFamily="34" charset="0"/>
                <a:ea typeface="Yu Gothic UI" pitchFamily="34" charset="-122"/>
                <a:cs typeface="Yu Gothic UI" pitchFamily="34" charset="-120"/>
              </a:rPr>
              <a:t>なぜそれが選ばれるのか</a:t>
            </a:r>
            <a:endParaRPr lang="en-US" sz="1200" dirty="0"/>
          </a:p>
        </p:txBody>
      </p:sp>
      <p:sp>
        <p:nvSpPr>
          <p:cNvPr id="10" name="Text 8"/>
          <p:cNvSpPr/>
          <p:nvPr/>
        </p:nvSpPr>
        <p:spPr>
          <a:xfrm>
            <a:off x="548640" y="4389120"/>
            <a:ext cx="5364328" cy="2011680"/>
          </a:xfrm>
          <a:prstGeom prst="rect">
            <a:avLst/>
          </a:prstGeom>
          <a:noFill/>
          <a:ln/>
        </p:spPr>
        <p:txBody>
          <a:bodyPr wrap="square" rtlCol="0" anchor="t"/>
          <a:lstStyle/>
          <a:p>
            <a:pPr indent="0" marL="0">
              <a:lnSpc>
                <a:spcPct val="160000"/>
              </a:lnSpc>
              <a:buNone/>
            </a:pPr>
            <a:r>
              <a:rPr lang="en-US" sz="1300" dirty="0">
                <a:solidFill>
                  <a:srgbClr val="1A1A14"/>
                </a:solidFill>
                <a:latin typeface="Yu Gothic UI" pitchFamily="34" charset="0"/>
                <a:ea typeface="Yu Gothic UI" pitchFamily="34" charset="-122"/>
                <a:cs typeface="Yu Gothic UI" pitchFamily="34" charset="-120"/>
              </a:rPr>
              <a:t>船井総研・タナベのような大手は担当者が変わり、本を書いた専門家本人が提案に来ることはほぼない。ゴンウェブは代表本人がセミナー登壇・書籍執筆・ヒアリング・戦略立案・ディレクションをすべてクローズドで担うため、「著者本人が直接来てくれる」という圧倒的な信頼感と、情報の断絶・ブレが一切ない一貫した戦略品質を提供できる。価格も大手より一桁安く、中小企業が実際に動ける提案ができる。</a:t>
            </a:r>
            <a:endParaRPr lang="en-US" sz="1300" dirty="0"/>
          </a:p>
        </p:txBody>
      </p:sp>
      <p:sp>
        <p:nvSpPr>
          <p:cNvPr id="11" name="Text 9"/>
          <p:cNvSpPr/>
          <p:nvPr/>
        </p:nvSpPr>
        <p:spPr>
          <a:xfrm>
            <a:off x="6278728" y="4069080"/>
            <a:ext cx="5364328" cy="274320"/>
          </a:xfrm>
          <a:prstGeom prst="rect">
            <a:avLst/>
          </a:prstGeom>
          <a:noFill/>
          <a:ln/>
        </p:spPr>
        <p:txBody>
          <a:bodyPr wrap="square" rtlCol="0" anchor="ctr"/>
          <a:lstStyle/>
          <a:p>
            <a:pPr indent="0" marL="0">
              <a:buNone/>
            </a:pPr>
            <a:r>
              <a:rPr lang="en-US" sz="1200" b="1" dirty="0">
                <a:solidFill>
                  <a:srgbClr val="1A6FD4"/>
                </a:solidFill>
                <a:latin typeface="Yu Gothic UI" pitchFamily="34" charset="0"/>
                <a:ea typeface="Yu Gothic UI" pitchFamily="34" charset="-122"/>
                <a:cs typeface="Yu Gothic UI" pitchFamily="34" charset="-120"/>
              </a:rPr>
              <a:t>なぜ真似しづらいのか</a:t>
            </a:r>
            <a:endParaRPr lang="en-US" sz="1200" dirty="0"/>
          </a:p>
        </p:txBody>
      </p:sp>
      <p:sp>
        <p:nvSpPr>
          <p:cNvPr id="12" name="Text 10"/>
          <p:cNvSpPr/>
          <p:nvPr/>
        </p:nvSpPr>
        <p:spPr>
          <a:xfrm>
            <a:off x="6278728" y="4389120"/>
            <a:ext cx="5364328" cy="2011680"/>
          </a:xfrm>
          <a:prstGeom prst="rect">
            <a:avLst/>
          </a:prstGeom>
          <a:noFill/>
          <a:ln/>
        </p:spPr>
        <p:txBody>
          <a:bodyPr wrap="square" rtlCol="0" anchor="t"/>
          <a:lstStyle/>
          <a:p>
            <a:pPr indent="0" marL="0">
              <a:lnSpc>
                <a:spcPct val="160000"/>
              </a:lnSpc>
              <a:buNone/>
            </a:pPr>
            <a:r>
              <a:rPr lang="en-US" sz="1300" dirty="0">
                <a:solidFill>
                  <a:srgbClr val="1A1A14"/>
                </a:solidFill>
                <a:latin typeface="Yu Gothic UI" pitchFamily="34" charset="0"/>
                <a:ea typeface="Yu Gothic UI" pitchFamily="34" charset="-122"/>
                <a:cs typeface="Yu Gothic UI" pitchFamily="34" charset="-120"/>
              </a:rPr>
              <a:t>AB3C分析は登録商標であり、権成俊氏が2002年から20年超かけて開発・体系化した独自フレームワーク。さらに、その専門書著者本人が営業・コンサル・ディレクターを兼務するという体制は、組織型の競合他社には構造的に再現不可能。実際のコンペで「本を書いている3社に声をかけたが、著者本人が来てくれたのはゴンさんだけ」と評価された事実がこの差別性を裏付けている。</a:t>
            </a:r>
            <a:endParaRPr lang="en-US" sz="1300" dirty="0"/>
          </a:p>
        </p:txBody>
      </p:sp>
      <p:sp>
        <p:nvSpPr>
          <p:cNvPr id="13" name="Text 11"/>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4" name="Text 12"/>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11 / 27</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1A14"/>
        </a:solidFill>
      </p:bgPr>
    </p:bg>
    <p:spTree>
      <p:nvGrpSpPr>
        <p:cNvPr id="1" name=""/>
        <p:cNvGrpSpPr/>
        <p:nvPr/>
      </p:nvGrpSpPr>
      <p:grpSpPr>
        <a:xfrm>
          <a:off x="0" y="0"/>
          <a:ext cx="0" cy="0"/>
          <a:chOff x="0" y="0"/>
          <a:chExt cx="0" cy="0"/>
        </a:xfrm>
      </p:grpSpPr>
      <p:sp>
        <p:nvSpPr>
          <p:cNvPr id="2" name="Text 0"/>
          <p:cNvSpPr/>
          <p:nvPr/>
        </p:nvSpPr>
        <p:spPr>
          <a:xfrm>
            <a:off x="0" y="548640"/>
            <a:ext cx="12191695" cy="274320"/>
          </a:xfrm>
          <a:prstGeom prst="rect">
            <a:avLst/>
          </a:prstGeom>
          <a:noFill/>
          <a:ln/>
        </p:spPr>
        <p:txBody>
          <a:bodyPr wrap="square" rtlCol="0" anchor="ctr"/>
          <a:lstStyle/>
          <a:p>
            <a:pPr algn="ctr" indent="0" marL="0">
              <a:buNone/>
            </a:pPr>
            <a:r>
              <a:rPr lang="en-US" sz="1200" spc="400" kern="0" dirty="0">
                <a:solidFill>
                  <a:srgbClr val="FFFFFF"/>
                </a:solidFill>
                <a:latin typeface="Yu Gothic UI" pitchFamily="34" charset="0"/>
                <a:ea typeface="Yu Gothic UI" pitchFamily="34" charset="-122"/>
                <a:cs typeface="Yu Gothic UI" pitchFamily="34" charset="-120"/>
              </a:rPr>
              <a:t>ここまでの分析の結果として導かれる</a:t>
            </a:r>
            <a:endParaRPr lang="en-US" sz="1200" dirty="0"/>
          </a:p>
        </p:txBody>
      </p:sp>
      <p:sp>
        <p:nvSpPr>
          <p:cNvPr id="3" name="Text 1"/>
          <p:cNvSpPr/>
          <p:nvPr/>
        </p:nvSpPr>
        <p:spPr>
          <a:xfrm>
            <a:off x="0" y="868680"/>
            <a:ext cx="12191695" cy="457200"/>
          </a:xfrm>
          <a:prstGeom prst="rect">
            <a:avLst/>
          </a:prstGeom>
          <a:noFill/>
          <a:ln/>
        </p:spPr>
        <p:txBody>
          <a:bodyPr wrap="square" rtlCol="0" anchor="ctr"/>
          <a:lstStyle/>
          <a:p>
            <a:pPr algn="ctr" indent="0" marL="0">
              <a:buNone/>
            </a:pPr>
            <a:r>
              <a:rPr lang="en-US" sz="2600" b="1" dirty="0">
                <a:solidFill>
                  <a:srgbClr val="FFFFFF"/>
                </a:solidFill>
                <a:latin typeface="Noto Serif JP" pitchFamily="34" charset="0"/>
                <a:ea typeface="Noto Serif JP" pitchFamily="34" charset="-122"/>
                <a:cs typeface="Noto Serif JP" pitchFamily="34" charset="-120"/>
              </a:rPr>
              <a:t>戦略メッセージ</a:t>
            </a:r>
            <a:endParaRPr lang="en-US" sz="2600" dirty="0"/>
          </a:p>
        </p:txBody>
      </p:sp>
      <p:sp>
        <p:nvSpPr>
          <p:cNvPr id="4" name="Text 2"/>
          <p:cNvSpPr/>
          <p:nvPr/>
        </p:nvSpPr>
        <p:spPr>
          <a:xfrm>
            <a:off x="914400" y="1737360"/>
            <a:ext cx="10362895" cy="2743200"/>
          </a:xfrm>
          <a:prstGeom prst="rect">
            <a:avLst/>
          </a:prstGeom>
          <a:noFill/>
          <a:ln/>
        </p:spPr>
        <p:txBody>
          <a:bodyPr wrap="square" rtlCol="0" anchor="ctr"/>
          <a:lstStyle/>
          <a:p>
            <a:pPr algn="ctr" indent="0" marL="0">
              <a:lnSpc>
                <a:spcPct val="150000"/>
              </a:lnSpc>
              <a:buNone/>
            </a:pPr>
            <a:r>
              <a:rPr lang="en-US" sz="2800" b="1" dirty="0">
                <a:solidFill>
                  <a:srgbClr val="FFFFFF"/>
                </a:solidFill>
                <a:latin typeface="Noto Serif JP" pitchFamily="34" charset="0"/>
                <a:ea typeface="Noto Serif JP" pitchFamily="34" charset="-122"/>
                <a:cs typeface="Noto Serif JP" pitchFamily="34" charset="-120"/>
              </a:rPr>
              <a:t>著者本人が直接来る。AB3Cで「選ばれる理由」を作る</a:t>
            </a:r>
            <a:endParaRPr lang="en-US" sz="2800" dirty="0"/>
          </a:p>
        </p:txBody>
      </p:sp>
      <p:sp>
        <p:nvSpPr>
          <p:cNvPr id="5" name="Shape 3"/>
          <p:cNvSpPr/>
          <p:nvPr/>
        </p:nvSpPr>
        <p:spPr>
          <a:xfrm>
            <a:off x="1828800" y="4846320"/>
            <a:ext cx="8534095" cy="0"/>
          </a:xfrm>
          <a:prstGeom prst="line">
            <a:avLst/>
          </a:prstGeom>
          <a:noFill/>
          <a:ln w="6350">
            <a:solidFill>
              <a:srgbClr val="FFFFFF"/>
            </a:solidFill>
            <a:prstDash val="solid"/>
          </a:ln>
        </p:spPr>
      </p:sp>
      <p:sp>
        <p:nvSpPr>
          <p:cNvPr id="6" name="Text 4"/>
          <p:cNvSpPr/>
          <p:nvPr/>
        </p:nvSpPr>
        <p:spPr>
          <a:xfrm>
            <a:off x="1371600" y="5029200"/>
            <a:ext cx="9448495" cy="457200"/>
          </a:xfrm>
          <a:prstGeom prst="rect">
            <a:avLst/>
          </a:prstGeom>
          <a:noFill/>
          <a:ln/>
        </p:spPr>
        <p:txBody>
          <a:bodyPr wrap="square" rtlCol="0" anchor="ctr"/>
          <a:lstStyle/>
          <a:p>
            <a:pPr algn="ctr" indent="0" marL="0">
              <a:buNone/>
            </a:pPr>
            <a:r>
              <a:rPr lang="en-US" sz="1400" b="1" dirty="0">
                <a:solidFill>
                  <a:srgbClr val="FF0000"/>
                </a:solidFill>
                <a:latin typeface="Consolas" pitchFamily="34" charset="0"/>
                <a:ea typeface="Consolas" pitchFamily="34" charset="-122"/>
                <a:cs typeface="Consolas" pitchFamily="34" charset="-120"/>
              </a:rPr>
              <a:t>B（Benefit）  </a:t>
            </a:r>
            <a:pPr algn="ctr" indent="0" marL="0">
              <a:buNone/>
            </a:pPr>
            <a:r>
              <a:rPr lang="en-US" sz="1400" dirty="0">
                <a:solidFill>
                  <a:srgbClr val="FFFFFF"/>
                </a:solidFill>
                <a:latin typeface="Yu Gothic UI" pitchFamily="34" charset="0"/>
                <a:ea typeface="Yu Gothic UI" pitchFamily="34" charset="-122"/>
                <a:cs typeface="Yu Gothic UI" pitchFamily="34" charset="-120"/>
              </a:rPr>
              <a:t>価格競争から脱出し、選ばれ続ける事業に生まれ変わる</a:t>
            </a:r>
            <a:endParaRPr lang="en-US" sz="1400" dirty="0"/>
          </a:p>
        </p:txBody>
      </p:sp>
      <p:sp>
        <p:nvSpPr>
          <p:cNvPr id="7" name="Text 5"/>
          <p:cNvSpPr/>
          <p:nvPr/>
        </p:nvSpPr>
        <p:spPr>
          <a:xfrm>
            <a:off x="1371600" y="5532120"/>
            <a:ext cx="9448495" cy="457200"/>
          </a:xfrm>
          <a:prstGeom prst="rect">
            <a:avLst/>
          </a:prstGeom>
          <a:noFill/>
          <a:ln/>
        </p:spPr>
        <p:txBody>
          <a:bodyPr wrap="square" rtlCol="0" anchor="ctr"/>
          <a:lstStyle/>
          <a:p>
            <a:pPr algn="ctr" indent="0" marL="0">
              <a:buNone/>
            </a:pPr>
            <a:r>
              <a:rPr lang="en-US" sz="1400" b="1" dirty="0">
                <a:solidFill>
                  <a:srgbClr val="1A6FD4"/>
                </a:solidFill>
                <a:latin typeface="Consolas" pitchFamily="34" charset="0"/>
                <a:ea typeface="Consolas" pitchFamily="34" charset="-122"/>
                <a:cs typeface="Consolas" pitchFamily="34" charset="-120"/>
              </a:rPr>
              <a:t>A（Advantage）  </a:t>
            </a:r>
            <a:pPr algn="ctr" indent="0" marL="0">
              <a:buNone/>
            </a:pPr>
            <a:r>
              <a:rPr lang="en-US" sz="1400" dirty="0">
                <a:solidFill>
                  <a:srgbClr val="FFFFFF"/>
                </a:solidFill>
                <a:latin typeface="Yu Gothic UI" pitchFamily="34" charset="0"/>
                <a:ea typeface="Yu Gothic UI" pitchFamily="34" charset="-122"/>
                <a:cs typeface="Yu Gothic UI" pitchFamily="34" charset="-120"/>
              </a:rPr>
              <a:t>AB3C開発者本人が営業・戦略・実行を一気通貫で担う、大手には真似できない体制</a:t>
            </a:r>
            <a:endParaRPr lang="en-US" sz="1400" dirty="0"/>
          </a:p>
        </p:txBody>
      </p:sp>
      <p:sp>
        <p:nvSpPr>
          <p:cNvPr id="8" name="Text 6"/>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9" name="Text 7"/>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12 / 27</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555555"/>
        </a:solidFill>
      </p:bgPr>
    </p:bg>
    <p:spTree>
      <p:nvGrpSpPr>
        <p:cNvPr id="1" name=""/>
        <p:cNvGrpSpPr/>
        <p:nvPr/>
      </p:nvGrpSpPr>
      <p:grpSpPr>
        <a:xfrm>
          <a:off x="0" y="0"/>
          <a:ext cx="0" cy="0"/>
          <a:chOff x="0" y="0"/>
          <a:chExt cx="0" cy="0"/>
        </a:xfrm>
      </p:grpSpPr>
      <p:sp>
        <p:nvSpPr>
          <p:cNvPr id="2" name="Text 0"/>
          <p:cNvSpPr/>
          <p:nvPr/>
        </p:nvSpPr>
        <p:spPr>
          <a:xfrm>
            <a:off x="0" y="2194560"/>
            <a:ext cx="12191695" cy="457200"/>
          </a:xfrm>
          <a:prstGeom prst="rect">
            <a:avLst/>
          </a:prstGeom>
          <a:noFill/>
          <a:ln/>
        </p:spPr>
        <p:txBody>
          <a:bodyPr wrap="square" rtlCol="0" anchor="ctr"/>
          <a:lstStyle/>
          <a:p>
            <a:pPr algn="ctr" indent="0" marL="0">
              <a:buNone/>
            </a:pPr>
            <a:r>
              <a:rPr lang="en-US" sz="1800" spc="1000" kern="0" dirty="0">
                <a:solidFill>
                  <a:srgbClr val="FFFFFF"/>
                </a:solidFill>
                <a:latin typeface="Consolas" pitchFamily="34" charset="0"/>
                <a:ea typeface="Consolas" pitchFamily="34" charset="-122"/>
                <a:cs typeface="Consolas" pitchFamily="34" charset="-120"/>
              </a:rPr>
              <a:t>PART  3</a:t>
            </a:r>
            <a:endParaRPr lang="en-US" sz="1800" dirty="0"/>
          </a:p>
        </p:txBody>
      </p:sp>
      <p:sp>
        <p:nvSpPr>
          <p:cNvPr id="3" name="Text 1"/>
          <p:cNvSpPr/>
          <p:nvPr/>
        </p:nvSpPr>
        <p:spPr>
          <a:xfrm>
            <a:off x="0" y="2743200"/>
            <a:ext cx="12191695" cy="914400"/>
          </a:xfrm>
          <a:prstGeom prst="rect">
            <a:avLst/>
          </a:prstGeom>
          <a:noFill/>
          <a:ln/>
        </p:spPr>
        <p:txBody>
          <a:bodyPr wrap="square" rtlCol="0" anchor="ctr"/>
          <a:lstStyle/>
          <a:p>
            <a:pPr algn="ctr" indent="0" marL="0">
              <a:buNone/>
            </a:pPr>
            <a:r>
              <a:rPr lang="en-US" sz="6000" b="1" dirty="0">
                <a:solidFill>
                  <a:srgbClr val="FFFFFF"/>
                </a:solidFill>
                <a:latin typeface="Noto Serif JP" pitchFamily="34" charset="0"/>
                <a:ea typeface="Noto Serif JP" pitchFamily="34" charset="-122"/>
                <a:cs typeface="Noto Serif JP" pitchFamily="34" charset="-120"/>
              </a:rPr>
              <a:t>品質チェック</a:t>
            </a:r>
            <a:endParaRPr lang="en-US" sz="6000" dirty="0"/>
          </a:p>
        </p:txBody>
      </p:sp>
      <p:sp>
        <p:nvSpPr>
          <p:cNvPr id="4" name="Text 2"/>
          <p:cNvSpPr/>
          <p:nvPr/>
        </p:nvSpPr>
        <p:spPr>
          <a:xfrm>
            <a:off x="0" y="3840480"/>
            <a:ext cx="12191695" cy="457200"/>
          </a:xfrm>
          <a:prstGeom prst="rect">
            <a:avLst/>
          </a:prstGeom>
          <a:noFill/>
          <a:ln/>
        </p:spPr>
        <p:txBody>
          <a:bodyPr wrap="square" rtlCol="0" anchor="ctr"/>
          <a:lstStyle/>
          <a:p>
            <a:pPr algn="ctr" indent="0" marL="0">
              <a:buNone/>
            </a:pPr>
            <a:r>
              <a:rPr lang="en-US" sz="1800" dirty="0">
                <a:solidFill>
                  <a:srgbClr val="FFFFFF"/>
                </a:solidFill>
                <a:latin typeface="Yu Gothic UI" pitchFamily="34" charset="0"/>
                <a:ea typeface="Yu Gothic UI" pitchFamily="34" charset="-122"/>
                <a:cs typeface="Yu Gothic UI" pitchFamily="34" charset="-120"/>
              </a:rPr>
              <a:t>戦略の自己点検</a:t>
            </a:r>
            <a:endParaRPr lang="en-US" sz="1800" dirty="0"/>
          </a:p>
        </p:txBody>
      </p:sp>
      <p:sp>
        <p:nvSpPr>
          <p:cNvPr id="5" name="Shape 3"/>
          <p:cNvSpPr/>
          <p:nvPr/>
        </p:nvSpPr>
        <p:spPr>
          <a:xfrm>
            <a:off x="4724248" y="4937760"/>
            <a:ext cx="2743200" cy="73152"/>
          </a:xfrm>
          <a:prstGeom prst="rect">
            <a:avLst/>
          </a:prstGeom>
          <a:solidFill>
            <a:srgbClr val="FFFFFF"/>
          </a:solidFill>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1A1A14"/>
          </a:solidFill>
          <a:ln w="12700">
            <a:solidFill>
              <a:srgbClr val="1A1A14"/>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3  ─  CHECKPOINTS</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1A1A14"/>
                </a:solidFill>
                <a:latin typeface="Noto Serif JP" pitchFamily="34" charset="0"/>
                <a:ea typeface="Noto Serif JP" pitchFamily="34" charset="-122"/>
                <a:cs typeface="Noto Serif JP" pitchFamily="34" charset="-120"/>
              </a:rPr>
              <a:t>品質チェック</a:t>
            </a:r>
            <a:endParaRPr lang="en-US" sz="3000" dirty="0"/>
          </a:p>
        </p:txBody>
      </p:sp>
      <p:sp>
        <p:nvSpPr>
          <p:cNvPr id="5" name="Shape 3"/>
          <p:cNvSpPr/>
          <p:nvPr/>
        </p:nvSpPr>
        <p:spPr>
          <a:xfrm>
            <a:off x="548640" y="1280160"/>
            <a:ext cx="11094415" cy="0"/>
          </a:xfrm>
          <a:prstGeom prst="line">
            <a:avLst/>
          </a:prstGeom>
          <a:noFill/>
          <a:ln w="12700">
            <a:solidFill>
              <a:srgbClr val="1A1A14"/>
            </a:solidFill>
            <a:prstDash val="solid"/>
          </a:ln>
        </p:spPr>
      </p:sp>
      <p:sp>
        <p:nvSpPr>
          <p:cNvPr id="6" name="Shape 4"/>
          <p:cNvSpPr/>
          <p:nvPr/>
        </p:nvSpPr>
        <p:spPr>
          <a:xfrm>
            <a:off x="548640" y="1371600"/>
            <a:ext cx="822960" cy="914400"/>
          </a:xfrm>
          <a:prstGeom prst="rect">
            <a:avLst/>
          </a:prstGeom>
          <a:solidFill>
            <a:srgbClr val="0D9488"/>
          </a:solidFill>
          <a:ln w="12700">
            <a:solidFill>
              <a:srgbClr val="0D9488"/>
            </a:solidFill>
            <a:prstDash val="solid"/>
          </a:ln>
        </p:spPr>
      </p:sp>
      <p:sp>
        <p:nvSpPr>
          <p:cNvPr id="7" name="Text 5"/>
          <p:cNvSpPr/>
          <p:nvPr/>
        </p:nvSpPr>
        <p:spPr>
          <a:xfrm>
            <a:off x="548640" y="1371600"/>
            <a:ext cx="822960" cy="914400"/>
          </a:xfrm>
          <a:prstGeom prst="rect">
            <a:avLst/>
          </a:prstGeom>
          <a:noFill/>
          <a:ln/>
        </p:spPr>
        <p:txBody>
          <a:bodyPr wrap="square" rtlCol="0" anchor="ctr"/>
          <a:lstStyle/>
          <a:p>
            <a:pPr algn="ctr" indent="0" marL="0">
              <a:buNone/>
            </a:pPr>
            <a:r>
              <a:rPr lang="en-US" sz="1400" b="1" dirty="0">
                <a:solidFill>
                  <a:srgbClr val="FFFFFF"/>
                </a:solidFill>
                <a:latin typeface="Yu Gothic UI" pitchFamily="34" charset="0"/>
                <a:ea typeface="Yu Gothic UI" pitchFamily="34" charset="-122"/>
                <a:cs typeface="Yu Gothic UI" pitchFamily="34" charset="-120"/>
              </a:rPr>
              <a:t>OK</a:t>
            </a:r>
            <a:endParaRPr lang="en-US" sz="1400" dirty="0"/>
          </a:p>
        </p:txBody>
      </p:sp>
      <p:sp>
        <p:nvSpPr>
          <p:cNvPr id="8" name="Text 6"/>
          <p:cNvSpPr/>
          <p:nvPr/>
        </p:nvSpPr>
        <p:spPr>
          <a:xfrm>
            <a:off x="1554480" y="1371600"/>
            <a:ext cx="10088575" cy="365760"/>
          </a:xfrm>
          <a:prstGeom prst="rect">
            <a:avLst/>
          </a:prstGeom>
          <a:noFill/>
          <a:ln/>
        </p:spPr>
        <p:txBody>
          <a:bodyPr wrap="square" rtlCol="0" anchor="ctr"/>
          <a:lstStyle/>
          <a:p>
            <a:pPr indent="0" marL="0">
              <a:buNone/>
            </a:pPr>
            <a:r>
              <a:rPr lang="en-US" sz="1500" b="1" dirty="0">
                <a:solidFill>
                  <a:srgbClr val="1A1A14"/>
                </a:solidFill>
                <a:latin typeface="Yu Gothic UI" pitchFamily="34" charset="0"/>
                <a:ea typeface="Yu Gothic UI" pitchFamily="34" charset="-122"/>
                <a:cs typeface="Yu Gothic UI" pitchFamily="34" charset="-120"/>
              </a:rPr>
              <a:t>切り捨てができているか</a:t>
            </a:r>
            <a:endParaRPr lang="en-US" sz="1500" dirty="0"/>
          </a:p>
        </p:txBody>
      </p:sp>
      <p:sp>
        <p:nvSpPr>
          <p:cNvPr id="9" name="Text 7"/>
          <p:cNvSpPr/>
          <p:nvPr/>
        </p:nvSpPr>
        <p:spPr>
          <a:xfrm>
            <a:off x="1554480" y="1755648"/>
            <a:ext cx="10088575" cy="512064"/>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大企業・単発施策求め層・価格最優先層を明確に切り捨て、「根本的な変革を求める中小企業経営者」に絞り込めています。</a:t>
            </a:r>
            <a:endParaRPr lang="en-US" sz="1100" dirty="0"/>
          </a:p>
        </p:txBody>
      </p:sp>
      <p:sp>
        <p:nvSpPr>
          <p:cNvPr id="10" name="Shape 8"/>
          <p:cNvSpPr/>
          <p:nvPr/>
        </p:nvSpPr>
        <p:spPr>
          <a:xfrm>
            <a:off x="548640" y="2395728"/>
            <a:ext cx="822960" cy="914400"/>
          </a:xfrm>
          <a:prstGeom prst="rect">
            <a:avLst/>
          </a:prstGeom>
          <a:solidFill>
            <a:srgbClr val="0D9488"/>
          </a:solidFill>
          <a:ln w="12700">
            <a:solidFill>
              <a:srgbClr val="0D9488"/>
            </a:solidFill>
            <a:prstDash val="solid"/>
          </a:ln>
        </p:spPr>
      </p:sp>
      <p:sp>
        <p:nvSpPr>
          <p:cNvPr id="11" name="Text 9"/>
          <p:cNvSpPr/>
          <p:nvPr/>
        </p:nvSpPr>
        <p:spPr>
          <a:xfrm>
            <a:off x="548640" y="2395728"/>
            <a:ext cx="822960" cy="914400"/>
          </a:xfrm>
          <a:prstGeom prst="rect">
            <a:avLst/>
          </a:prstGeom>
          <a:noFill/>
          <a:ln/>
        </p:spPr>
        <p:txBody>
          <a:bodyPr wrap="square" rtlCol="0" anchor="ctr"/>
          <a:lstStyle/>
          <a:p>
            <a:pPr algn="ctr" indent="0" marL="0">
              <a:buNone/>
            </a:pPr>
            <a:r>
              <a:rPr lang="en-US" sz="1400" b="1" dirty="0">
                <a:solidFill>
                  <a:srgbClr val="FFFFFF"/>
                </a:solidFill>
                <a:latin typeface="Yu Gothic UI" pitchFamily="34" charset="0"/>
                <a:ea typeface="Yu Gothic UI" pitchFamily="34" charset="-122"/>
                <a:cs typeface="Yu Gothic UI" pitchFamily="34" charset="-120"/>
              </a:rPr>
              <a:t>OK</a:t>
            </a:r>
            <a:endParaRPr lang="en-US" sz="1400" dirty="0"/>
          </a:p>
        </p:txBody>
      </p:sp>
      <p:sp>
        <p:nvSpPr>
          <p:cNvPr id="12" name="Text 10"/>
          <p:cNvSpPr/>
          <p:nvPr/>
        </p:nvSpPr>
        <p:spPr>
          <a:xfrm>
            <a:off x="1554480" y="2395728"/>
            <a:ext cx="10088575" cy="365760"/>
          </a:xfrm>
          <a:prstGeom prst="rect">
            <a:avLst/>
          </a:prstGeom>
          <a:noFill/>
          <a:ln/>
        </p:spPr>
        <p:txBody>
          <a:bodyPr wrap="square" rtlCol="0" anchor="ctr"/>
          <a:lstStyle/>
          <a:p>
            <a:pPr indent="0" marL="0">
              <a:buNone/>
            </a:pPr>
            <a:r>
              <a:rPr lang="en-US" sz="1500" b="1" dirty="0">
                <a:solidFill>
                  <a:srgbClr val="1A1A14"/>
                </a:solidFill>
                <a:latin typeface="Yu Gothic UI" pitchFamily="34" charset="0"/>
                <a:ea typeface="Yu Gothic UI" pitchFamily="34" charset="-122"/>
                <a:cs typeface="Yu Gothic UI" pitchFamily="34" charset="-120"/>
              </a:rPr>
              <a:t>価値の本質（ニーズまで掘り下げた戦略・コンテンツになっているか）</a:t>
            </a:r>
            <a:endParaRPr lang="en-US" sz="1500" dirty="0"/>
          </a:p>
        </p:txBody>
      </p:sp>
      <p:sp>
        <p:nvSpPr>
          <p:cNvPr id="13" name="Text 11"/>
          <p:cNvSpPr/>
          <p:nvPr/>
        </p:nvSpPr>
        <p:spPr>
          <a:xfrm>
            <a:off x="1554480" y="2779776"/>
            <a:ext cx="10088575" cy="512064"/>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「ウェブを作りたい」ではなく「価格競争から脱出したい・選ばれる理由を持ちたい」という本質的な目的に正面から応えています。</a:t>
            </a:r>
            <a:endParaRPr lang="en-US" sz="1100" dirty="0"/>
          </a:p>
        </p:txBody>
      </p:sp>
      <p:sp>
        <p:nvSpPr>
          <p:cNvPr id="14" name="Shape 12"/>
          <p:cNvSpPr/>
          <p:nvPr/>
        </p:nvSpPr>
        <p:spPr>
          <a:xfrm>
            <a:off x="548640" y="3419856"/>
            <a:ext cx="822960" cy="914400"/>
          </a:xfrm>
          <a:prstGeom prst="rect">
            <a:avLst/>
          </a:prstGeom>
          <a:solidFill>
            <a:srgbClr val="0D9488"/>
          </a:solidFill>
          <a:ln w="12700">
            <a:solidFill>
              <a:srgbClr val="0D9488"/>
            </a:solidFill>
            <a:prstDash val="solid"/>
          </a:ln>
        </p:spPr>
      </p:sp>
      <p:sp>
        <p:nvSpPr>
          <p:cNvPr id="15" name="Text 13"/>
          <p:cNvSpPr/>
          <p:nvPr/>
        </p:nvSpPr>
        <p:spPr>
          <a:xfrm>
            <a:off x="548640" y="3419856"/>
            <a:ext cx="822960" cy="914400"/>
          </a:xfrm>
          <a:prstGeom prst="rect">
            <a:avLst/>
          </a:prstGeom>
          <a:noFill/>
          <a:ln/>
        </p:spPr>
        <p:txBody>
          <a:bodyPr wrap="square" rtlCol="0" anchor="ctr"/>
          <a:lstStyle/>
          <a:p>
            <a:pPr algn="ctr" indent="0" marL="0">
              <a:buNone/>
            </a:pPr>
            <a:r>
              <a:rPr lang="en-US" sz="1400" b="1" dirty="0">
                <a:solidFill>
                  <a:srgbClr val="FFFFFF"/>
                </a:solidFill>
                <a:latin typeface="Yu Gothic UI" pitchFamily="34" charset="0"/>
                <a:ea typeface="Yu Gothic UI" pitchFamily="34" charset="-122"/>
                <a:cs typeface="Yu Gothic UI" pitchFamily="34" charset="-120"/>
              </a:rPr>
              <a:t>OK</a:t>
            </a:r>
            <a:endParaRPr lang="en-US" sz="1400" dirty="0"/>
          </a:p>
        </p:txBody>
      </p:sp>
      <p:sp>
        <p:nvSpPr>
          <p:cNvPr id="16" name="Text 14"/>
          <p:cNvSpPr/>
          <p:nvPr/>
        </p:nvSpPr>
        <p:spPr>
          <a:xfrm>
            <a:off x="1554480" y="3419856"/>
            <a:ext cx="10088575" cy="365760"/>
          </a:xfrm>
          <a:prstGeom prst="rect">
            <a:avLst/>
          </a:prstGeom>
          <a:noFill/>
          <a:ln/>
        </p:spPr>
        <p:txBody>
          <a:bodyPr wrap="square" rtlCol="0" anchor="ctr"/>
          <a:lstStyle/>
          <a:p>
            <a:pPr indent="0" marL="0">
              <a:buNone/>
            </a:pPr>
            <a:r>
              <a:rPr lang="en-US" sz="1500" b="1" dirty="0">
                <a:solidFill>
                  <a:srgbClr val="1A1A14"/>
                </a:solidFill>
                <a:latin typeface="Yu Gothic UI" pitchFamily="34" charset="0"/>
                <a:ea typeface="Yu Gothic UI" pitchFamily="34" charset="-122"/>
                <a:cs typeface="Yu Gothic UI" pitchFamily="34" charset="-120"/>
              </a:rPr>
              <a:t>同業種・異業種、両方の競合との違いを表現できているか</a:t>
            </a:r>
            <a:endParaRPr lang="en-US" sz="1500" dirty="0"/>
          </a:p>
        </p:txBody>
      </p:sp>
      <p:sp>
        <p:nvSpPr>
          <p:cNvPr id="17" name="Text 15"/>
          <p:cNvSpPr/>
          <p:nvPr/>
        </p:nvSpPr>
        <p:spPr>
          <a:xfrm>
            <a:off x="1554480" y="3803904"/>
            <a:ext cx="10088575" cy="512064"/>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船井総研・タナベなど同業種の大手コンサルとの価格・スタンスの違い、および商工会議所などの無料支援との深さの違いを表現できています。さらに今回、「著者本人がコンペに直接来る」という具体的事実を加えたことで、同業他社との現場レベルの差異もより明確になりました。</a:t>
            </a:r>
            <a:endParaRPr lang="en-US" sz="1100" dirty="0"/>
          </a:p>
        </p:txBody>
      </p:sp>
      <p:sp>
        <p:nvSpPr>
          <p:cNvPr id="18" name="Shape 16"/>
          <p:cNvSpPr/>
          <p:nvPr/>
        </p:nvSpPr>
        <p:spPr>
          <a:xfrm>
            <a:off x="548640" y="4443984"/>
            <a:ext cx="822960" cy="914400"/>
          </a:xfrm>
          <a:prstGeom prst="rect">
            <a:avLst/>
          </a:prstGeom>
          <a:solidFill>
            <a:srgbClr val="0D9488"/>
          </a:solidFill>
          <a:ln w="12700">
            <a:solidFill>
              <a:srgbClr val="0D9488"/>
            </a:solidFill>
            <a:prstDash val="solid"/>
          </a:ln>
        </p:spPr>
      </p:sp>
      <p:sp>
        <p:nvSpPr>
          <p:cNvPr id="19" name="Text 17"/>
          <p:cNvSpPr/>
          <p:nvPr/>
        </p:nvSpPr>
        <p:spPr>
          <a:xfrm>
            <a:off x="548640" y="4443984"/>
            <a:ext cx="822960" cy="914400"/>
          </a:xfrm>
          <a:prstGeom prst="rect">
            <a:avLst/>
          </a:prstGeom>
          <a:noFill/>
          <a:ln/>
        </p:spPr>
        <p:txBody>
          <a:bodyPr wrap="square" rtlCol="0" anchor="ctr"/>
          <a:lstStyle/>
          <a:p>
            <a:pPr algn="ctr" indent="0" marL="0">
              <a:buNone/>
            </a:pPr>
            <a:r>
              <a:rPr lang="en-US" sz="1400" b="1" dirty="0">
                <a:solidFill>
                  <a:srgbClr val="FFFFFF"/>
                </a:solidFill>
                <a:latin typeface="Yu Gothic UI" pitchFamily="34" charset="0"/>
                <a:ea typeface="Yu Gothic UI" pitchFamily="34" charset="-122"/>
                <a:cs typeface="Yu Gothic UI" pitchFamily="34" charset="-120"/>
              </a:rPr>
              <a:t>OK</a:t>
            </a:r>
            <a:endParaRPr lang="en-US" sz="1400" dirty="0"/>
          </a:p>
        </p:txBody>
      </p:sp>
      <p:sp>
        <p:nvSpPr>
          <p:cNvPr id="20" name="Text 18"/>
          <p:cNvSpPr/>
          <p:nvPr/>
        </p:nvSpPr>
        <p:spPr>
          <a:xfrm>
            <a:off x="1554480" y="4443984"/>
            <a:ext cx="10088575" cy="365760"/>
          </a:xfrm>
          <a:prstGeom prst="rect">
            <a:avLst/>
          </a:prstGeom>
          <a:noFill/>
          <a:ln/>
        </p:spPr>
        <p:txBody>
          <a:bodyPr wrap="square" rtlCol="0" anchor="ctr"/>
          <a:lstStyle/>
          <a:p>
            <a:pPr indent="0" marL="0">
              <a:buNone/>
            </a:pPr>
            <a:r>
              <a:rPr lang="en-US" sz="1500" b="1" dirty="0">
                <a:solidFill>
                  <a:srgbClr val="1A1A14"/>
                </a:solidFill>
                <a:latin typeface="Yu Gothic UI" pitchFamily="34" charset="0"/>
                <a:ea typeface="Yu Gothic UI" pitchFamily="34" charset="-122"/>
                <a:cs typeface="Yu Gothic UI" pitchFamily="34" charset="-120"/>
              </a:rPr>
              <a:t>アドバンテージは模倣されにくいか</a:t>
            </a:r>
            <a:endParaRPr lang="en-US" sz="1500" dirty="0"/>
          </a:p>
        </p:txBody>
      </p:sp>
      <p:sp>
        <p:nvSpPr>
          <p:cNvPr id="21" name="Text 19"/>
          <p:cNvSpPr/>
          <p:nvPr/>
        </p:nvSpPr>
        <p:spPr>
          <a:xfrm>
            <a:off x="1554480" y="4828032"/>
            <a:ext cx="10088575" cy="512064"/>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AB3C分析は登録商標かつ20年超の開発実績があり、書籍・協会活動で業界標準化されているため、他社がすぐに真似できる性質のものではありません。加えて、代表本人が営業・コンサル・ディレクターをクローズドで兼務する体制は組織型の競合には構造的に再現不可能であり、模倣されにくさがさらに強固になっています。</a:t>
            </a:r>
            <a:endParaRPr lang="en-US" sz="1100" dirty="0"/>
          </a:p>
        </p:txBody>
      </p:sp>
      <p:sp>
        <p:nvSpPr>
          <p:cNvPr id="22" name="Shape 20"/>
          <p:cNvSpPr/>
          <p:nvPr/>
        </p:nvSpPr>
        <p:spPr>
          <a:xfrm>
            <a:off x="548640" y="5468112"/>
            <a:ext cx="822960" cy="914400"/>
          </a:xfrm>
          <a:prstGeom prst="rect">
            <a:avLst/>
          </a:prstGeom>
          <a:solidFill>
            <a:srgbClr val="0D9488"/>
          </a:solidFill>
          <a:ln w="12700">
            <a:solidFill>
              <a:srgbClr val="0D9488"/>
            </a:solidFill>
            <a:prstDash val="solid"/>
          </a:ln>
        </p:spPr>
      </p:sp>
      <p:sp>
        <p:nvSpPr>
          <p:cNvPr id="23" name="Text 21"/>
          <p:cNvSpPr/>
          <p:nvPr/>
        </p:nvSpPr>
        <p:spPr>
          <a:xfrm>
            <a:off x="548640" y="5468112"/>
            <a:ext cx="822960" cy="914400"/>
          </a:xfrm>
          <a:prstGeom prst="rect">
            <a:avLst/>
          </a:prstGeom>
          <a:noFill/>
          <a:ln/>
        </p:spPr>
        <p:txBody>
          <a:bodyPr wrap="square" rtlCol="0" anchor="ctr"/>
          <a:lstStyle/>
          <a:p>
            <a:pPr algn="ctr" indent="0" marL="0">
              <a:buNone/>
            </a:pPr>
            <a:r>
              <a:rPr lang="en-US" sz="1400" b="1" dirty="0">
                <a:solidFill>
                  <a:srgbClr val="FFFFFF"/>
                </a:solidFill>
                <a:latin typeface="Yu Gothic UI" pitchFamily="34" charset="0"/>
                <a:ea typeface="Yu Gothic UI" pitchFamily="34" charset="-122"/>
                <a:cs typeface="Yu Gothic UI" pitchFamily="34" charset="-120"/>
              </a:rPr>
              <a:t>OK</a:t>
            </a:r>
            <a:endParaRPr lang="en-US" sz="1400" dirty="0"/>
          </a:p>
        </p:txBody>
      </p:sp>
      <p:sp>
        <p:nvSpPr>
          <p:cNvPr id="24" name="Text 22"/>
          <p:cNvSpPr/>
          <p:nvPr/>
        </p:nvSpPr>
        <p:spPr>
          <a:xfrm>
            <a:off x="1554480" y="5468112"/>
            <a:ext cx="10088575" cy="365760"/>
          </a:xfrm>
          <a:prstGeom prst="rect">
            <a:avLst/>
          </a:prstGeom>
          <a:noFill/>
          <a:ln/>
        </p:spPr>
        <p:txBody>
          <a:bodyPr wrap="square" rtlCol="0" anchor="ctr"/>
          <a:lstStyle/>
          <a:p>
            <a:pPr indent="0" marL="0">
              <a:buNone/>
            </a:pPr>
            <a:r>
              <a:rPr lang="en-US" sz="1500" b="1" dirty="0">
                <a:solidFill>
                  <a:srgbClr val="1A1A14"/>
                </a:solidFill>
                <a:latin typeface="Yu Gothic UI" pitchFamily="34" charset="0"/>
                <a:ea typeface="Yu Gothic UI" pitchFamily="34" charset="-122"/>
                <a:cs typeface="Yu Gothic UI" pitchFamily="34" charset="-120"/>
              </a:rPr>
              <a:t>戦略メッセージのわかりやすさ（戦略要素が絞られているか、優先順位をつけられているか）</a:t>
            </a:r>
            <a:endParaRPr lang="en-US" sz="1500" dirty="0"/>
          </a:p>
        </p:txBody>
      </p:sp>
      <p:sp>
        <p:nvSpPr>
          <p:cNvPr id="25" name="Text 23"/>
          <p:cNvSpPr/>
          <p:nvPr/>
        </p:nvSpPr>
        <p:spPr>
          <a:xfrm>
            <a:off x="1554480" y="5852160"/>
            <a:ext cx="10088575" cy="512064"/>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著者本人が直接来る」という一言で競合との違いを瞬時に伝えられるようになり、「価格競争から脱出」というベネフィットと「AB3C開発者が一気通貫で担う」というアドバンテージが一文に凝縮されています。</a:t>
            </a:r>
            <a:endParaRPr lang="en-US" sz="1100" dirty="0"/>
          </a:p>
        </p:txBody>
      </p:sp>
      <p:sp>
        <p:nvSpPr>
          <p:cNvPr id="26" name="Text 24"/>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27" name="Text 25"/>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14 / 27</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A580C"/>
        </a:solidFill>
      </p:bgPr>
    </p:bg>
    <p:spTree>
      <p:nvGrpSpPr>
        <p:cNvPr id="1" name=""/>
        <p:cNvGrpSpPr/>
        <p:nvPr/>
      </p:nvGrpSpPr>
      <p:grpSpPr>
        <a:xfrm>
          <a:off x="0" y="0"/>
          <a:ext cx="0" cy="0"/>
          <a:chOff x="0" y="0"/>
          <a:chExt cx="0" cy="0"/>
        </a:xfrm>
      </p:grpSpPr>
      <p:sp>
        <p:nvSpPr>
          <p:cNvPr id="2" name="Text 0"/>
          <p:cNvSpPr/>
          <p:nvPr/>
        </p:nvSpPr>
        <p:spPr>
          <a:xfrm>
            <a:off x="0" y="2194560"/>
            <a:ext cx="12191695" cy="457200"/>
          </a:xfrm>
          <a:prstGeom prst="rect">
            <a:avLst/>
          </a:prstGeom>
          <a:noFill/>
          <a:ln/>
        </p:spPr>
        <p:txBody>
          <a:bodyPr wrap="square" rtlCol="0" anchor="ctr"/>
          <a:lstStyle/>
          <a:p>
            <a:pPr algn="ctr" indent="0" marL="0">
              <a:buNone/>
            </a:pPr>
            <a:r>
              <a:rPr lang="en-US" sz="1800" spc="1000" kern="0" dirty="0">
                <a:solidFill>
                  <a:srgbClr val="FFFFFF"/>
                </a:solidFill>
                <a:latin typeface="Consolas" pitchFamily="34" charset="0"/>
                <a:ea typeface="Consolas" pitchFamily="34" charset="-122"/>
                <a:cs typeface="Consolas" pitchFamily="34" charset="-120"/>
              </a:rPr>
              <a:t>PART  4</a:t>
            </a:r>
            <a:endParaRPr lang="en-US" sz="1800" dirty="0"/>
          </a:p>
        </p:txBody>
      </p:sp>
      <p:sp>
        <p:nvSpPr>
          <p:cNvPr id="3" name="Text 1"/>
          <p:cNvSpPr/>
          <p:nvPr/>
        </p:nvSpPr>
        <p:spPr>
          <a:xfrm>
            <a:off x="0" y="2743200"/>
            <a:ext cx="12191695" cy="914400"/>
          </a:xfrm>
          <a:prstGeom prst="rect">
            <a:avLst/>
          </a:prstGeom>
          <a:noFill/>
          <a:ln/>
        </p:spPr>
        <p:txBody>
          <a:bodyPr wrap="square" rtlCol="0" anchor="ctr"/>
          <a:lstStyle/>
          <a:p>
            <a:pPr algn="ctr" indent="0" marL="0">
              <a:buNone/>
            </a:pPr>
            <a:r>
              <a:rPr lang="en-US" sz="6000" b="1" dirty="0">
                <a:solidFill>
                  <a:srgbClr val="FFFFFF"/>
                </a:solidFill>
                <a:latin typeface="Noto Serif JP" pitchFamily="34" charset="0"/>
                <a:ea typeface="Noto Serif JP" pitchFamily="34" charset="-122"/>
                <a:cs typeface="Noto Serif JP" pitchFamily="34" charset="-120"/>
              </a:rPr>
              <a:t>実行</a:t>
            </a:r>
            <a:endParaRPr lang="en-US" sz="6000" dirty="0"/>
          </a:p>
        </p:txBody>
      </p:sp>
      <p:sp>
        <p:nvSpPr>
          <p:cNvPr id="4" name="Text 2"/>
          <p:cNvSpPr/>
          <p:nvPr/>
        </p:nvSpPr>
        <p:spPr>
          <a:xfrm>
            <a:off x="0" y="3840480"/>
            <a:ext cx="12191695" cy="457200"/>
          </a:xfrm>
          <a:prstGeom prst="rect">
            <a:avLst/>
          </a:prstGeom>
          <a:noFill/>
          <a:ln/>
        </p:spPr>
        <p:txBody>
          <a:bodyPr wrap="square" rtlCol="0" anchor="ctr"/>
          <a:lstStyle/>
          <a:p>
            <a:pPr algn="ctr" indent="0" marL="0">
              <a:buNone/>
            </a:pPr>
            <a:r>
              <a:rPr lang="en-US" sz="1800" dirty="0">
                <a:solidFill>
                  <a:srgbClr val="FFFFFF"/>
                </a:solidFill>
                <a:latin typeface="Yu Gothic UI" pitchFamily="34" charset="0"/>
                <a:ea typeface="Yu Gothic UI" pitchFamily="34" charset="-122"/>
                <a:cs typeface="Yu Gothic UI" pitchFamily="34" charset="-120"/>
              </a:rPr>
              <a:t>ウェブサイト改善・次のアクション</a:t>
            </a:r>
            <a:endParaRPr lang="en-US" sz="1800" dirty="0"/>
          </a:p>
        </p:txBody>
      </p:sp>
      <p:sp>
        <p:nvSpPr>
          <p:cNvPr id="5" name="Shape 3"/>
          <p:cNvSpPr/>
          <p:nvPr/>
        </p:nvSpPr>
        <p:spPr>
          <a:xfrm>
            <a:off x="4724248" y="4937760"/>
            <a:ext cx="2743200" cy="73152"/>
          </a:xfrm>
          <a:prstGeom prst="rect">
            <a:avLst/>
          </a:prstGeom>
          <a:solidFill>
            <a:srgbClr val="FFFFFF"/>
          </a:solidFill>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VISUAL MOCKUP</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改善後のファーストビュー・イメージ</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pic>
        <p:nvPicPr>
          <p:cNvPr id="6" name="Image 0" descr="preencoded.png">    </p:cNvPr>
          <p:cNvPicPr>
            <a:picLocks noChangeAspect="1"/>
          </p:cNvPicPr>
          <p:nvPr/>
        </p:nvPicPr>
        <p:blipFill>
          <a:blip r:embed="rId1"/>
          <a:stretch>
            <a:fillRect/>
          </a:stretch>
        </p:blipFill>
        <p:spPr>
          <a:xfrm>
            <a:off x="548640" y="1508760"/>
            <a:ext cx="11094415" cy="6240609"/>
          </a:xfrm>
          <a:prstGeom prst="rect">
            <a:avLst/>
          </a:prstGeom>
        </p:spPr>
      </p:pic>
      <p:sp>
        <p:nvSpPr>
          <p:cNvPr id="7" name="Shape 4"/>
          <p:cNvSpPr/>
          <p:nvPr/>
        </p:nvSpPr>
        <p:spPr>
          <a:xfrm>
            <a:off x="548640" y="7886529"/>
            <a:ext cx="11094415" cy="640080"/>
          </a:xfrm>
          <a:prstGeom prst="rect">
            <a:avLst/>
          </a:prstGeom>
          <a:solidFill>
            <a:srgbClr val="F8F8F6"/>
          </a:solidFill>
          <a:ln w="12700">
            <a:solidFill>
              <a:srgbClr val="EA580C"/>
            </a:solidFill>
            <a:prstDash val="solid"/>
          </a:ln>
        </p:spPr>
      </p:sp>
      <p:sp>
        <p:nvSpPr>
          <p:cNvPr id="8" name="Text 5"/>
          <p:cNvSpPr/>
          <p:nvPr/>
        </p:nvSpPr>
        <p:spPr>
          <a:xfrm>
            <a:off x="731520" y="7932249"/>
            <a:ext cx="10728655" cy="548640"/>
          </a:xfrm>
          <a:prstGeom prst="rect">
            <a:avLst/>
          </a:prstGeom>
          <a:noFill/>
          <a:ln/>
        </p:spPr>
        <p:txBody>
          <a:bodyPr wrap="square" rtlCol="0" anchor="t"/>
          <a:lstStyle/>
          <a:p>
            <a:pPr indent="0" marL="0">
              <a:lnSpc>
                <a:spcPct val="150000"/>
              </a:lnSpc>
              <a:buNone/>
            </a:pPr>
            <a:r>
              <a:rPr lang="en-US" sz="1300" b="1" dirty="0">
                <a:solidFill>
                  <a:srgbClr val="EA580C"/>
                </a:solidFill>
                <a:latin typeface="Yu Gothic UI" pitchFamily="34" charset="0"/>
                <a:ea typeface="Yu Gothic UI" pitchFamily="34" charset="-122"/>
                <a:cs typeface="Yu Gothic UI" pitchFamily="34" charset="-120"/>
              </a:rPr>
              <a:t>💡 このビジュアルの意図：</a:t>
            </a:r>
            <a:pPr indent="0" marL="0">
              <a:lnSpc>
                <a:spcPct val="150000"/>
              </a:lnSpc>
              <a:buNone/>
            </a:pPr>
            <a:r>
              <a:rPr lang="en-US" sz="1300" dirty="0">
                <a:solidFill>
                  <a:srgbClr val="1A1A14"/>
                </a:solidFill>
                <a:latin typeface="Yu Gothic UI" pitchFamily="34" charset="0"/>
                <a:ea typeface="Yu Gothic UI" pitchFamily="34" charset="-122"/>
                <a:cs typeface="Yu Gothic UI" pitchFamily="34" charset="-120"/>
              </a:rPr>
              <a:t>戦略メッセージ「価格競争から脱出・AB3Cで選ばれる理由を作る」をヒーローに大きく配置し、代表顔写真プレースホルダー・信頼バー・差別化比較表・根本治療型コンサルの4価値カードを一気通貫で見せることで、危機感を持つ中小企業経営者が『自分向けのサイトだ』と即座に感じられるファーストビューに刷新。</a:t>
            </a:r>
            <a:endParaRPr lang="en-US" sz="1300" dirty="0"/>
          </a:p>
        </p:txBody>
      </p:sp>
      <p:sp>
        <p:nvSpPr>
          <p:cNvPr id="9" name="Text 6"/>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0" name="Text 7"/>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16 / 27</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WEBSITE IMPROVEMENT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追加すべきコンテンツ（1/3）</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371600"/>
            <a:ext cx="11094415" cy="274320"/>
          </a:xfrm>
          <a:prstGeom prst="rect">
            <a:avLst/>
          </a:prstGeom>
          <a:noFill/>
          <a:ln/>
        </p:spPr>
        <p:txBody>
          <a:bodyPr wrap="square" rtlCol="0" anchor="ctr"/>
          <a:lstStyle/>
          <a:p>
            <a:pPr indent="0" marL="0">
              <a:buNone/>
            </a:pPr>
            <a:r>
              <a:rPr lang="en-US" sz="1300" dirty="0">
                <a:solidFill>
                  <a:srgbClr val="555555"/>
                </a:solidFill>
                <a:latin typeface="Yu Gothic UI" pitchFamily="34" charset="0"/>
                <a:ea typeface="Yu Gothic UI" pitchFamily="34" charset="-122"/>
                <a:cs typeface="Yu Gothic UI" pitchFamily="34" charset="-120"/>
              </a:rPr>
              <a:t>戦略から導かれる、サイトに足すべき情報や要素</a:t>
            </a:r>
            <a:endParaRPr lang="en-US" sz="1300" dirty="0"/>
          </a:p>
        </p:txBody>
      </p:sp>
      <p:sp>
        <p:nvSpPr>
          <p:cNvPr id="7" name="Shape 5"/>
          <p:cNvSpPr/>
          <p:nvPr/>
        </p:nvSpPr>
        <p:spPr>
          <a:xfrm>
            <a:off x="548640" y="1828800"/>
            <a:ext cx="594360" cy="594360"/>
          </a:xfrm>
          <a:prstGeom prst="rect">
            <a:avLst/>
          </a:prstGeom>
          <a:solidFill>
            <a:srgbClr val="EA580C"/>
          </a:solidFill>
          <a:ln w="12700">
            <a:solidFill>
              <a:srgbClr val="EA580C"/>
            </a:solidFill>
            <a:prstDash val="solid"/>
          </a:ln>
        </p:spPr>
      </p:sp>
      <p:sp>
        <p:nvSpPr>
          <p:cNvPr id="8" name="Text 6"/>
          <p:cNvSpPr/>
          <p:nvPr/>
        </p:nvSpPr>
        <p:spPr>
          <a:xfrm>
            <a:off x="548640" y="1828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1</a:t>
            </a:r>
            <a:endParaRPr lang="en-US" sz="2200" dirty="0"/>
          </a:p>
        </p:txBody>
      </p:sp>
      <p:sp>
        <p:nvSpPr>
          <p:cNvPr id="9" name="Text 7"/>
          <p:cNvSpPr/>
          <p:nvPr/>
        </p:nvSpPr>
        <p:spPr>
          <a:xfrm>
            <a:off x="1325880" y="1783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ファーストビューに戦略メッセージを配置</a:t>
            </a:r>
            <a:endParaRPr lang="en-US" sz="2100" dirty="0"/>
          </a:p>
        </p:txBody>
      </p:sp>
      <p:sp>
        <p:nvSpPr>
          <p:cNvPr id="10" name="Text 8"/>
          <p:cNvSpPr/>
          <p:nvPr/>
        </p:nvSpPr>
        <p:spPr>
          <a:xfrm>
            <a:off x="1325880" y="2514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現状のサイトはサービス名や会社名が先行しており、ターゲットである「価格競争に直面した中小企業経営者」が自分ごととして捉えられるメッセージが弱い。AB3C分析結果の戦略メッセージ『価格競争から脱出。AB3Cで「選ばれる理由」を作る』を最初に見せることで、離脱を防ぎ共感を即座に生む。</a:t>
            </a:r>
            <a:endParaRPr lang="en-US" sz="1200" dirty="0"/>
          </a:p>
        </p:txBody>
      </p:sp>
      <p:sp>
        <p:nvSpPr>
          <p:cNvPr id="11" name="Text 9"/>
          <p:cNvSpPr/>
          <p:nvPr/>
        </p:nvSpPr>
        <p:spPr>
          <a:xfrm>
            <a:off x="1325880" y="3337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ヒーローエリアに『価格を下げても、集客しても、うまくいかない理由があります。』というペインを刺すコピーを大見出しに、サブコピーとして『AB3C分析で「選ばれる理由」を体系的に導き出す。20年超の実績を持つ開発者が直接支援します。』を配置し、CTAボタン（相談する・事例を見る）を並べる。</a:t>
            </a:r>
            <a:endParaRPr lang="en-US" sz="1200" dirty="0"/>
          </a:p>
        </p:txBody>
      </p:sp>
      <p:sp>
        <p:nvSpPr>
          <p:cNvPr id="12" name="Shape 10"/>
          <p:cNvSpPr/>
          <p:nvPr/>
        </p:nvSpPr>
        <p:spPr>
          <a:xfrm>
            <a:off x="548640" y="4114800"/>
            <a:ext cx="594360" cy="594360"/>
          </a:xfrm>
          <a:prstGeom prst="rect">
            <a:avLst/>
          </a:prstGeom>
          <a:solidFill>
            <a:srgbClr val="EA580C"/>
          </a:solidFill>
          <a:ln w="12700">
            <a:solidFill>
              <a:srgbClr val="EA580C"/>
            </a:solidFill>
            <a:prstDash val="solid"/>
          </a:ln>
        </p:spPr>
      </p:sp>
      <p:sp>
        <p:nvSpPr>
          <p:cNvPr id="13" name="Text 11"/>
          <p:cNvSpPr/>
          <p:nvPr/>
        </p:nvSpPr>
        <p:spPr>
          <a:xfrm>
            <a:off x="548640" y="4114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2</a:t>
            </a:r>
            <a:endParaRPr lang="en-US" sz="2200" dirty="0"/>
          </a:p>
        </p:txBody>
      </p:sp>
      <p:sp>
        <p:nvSpPr>
          <p:cNvPr id="14" name="Text 12"/>
          <p:cNvSpPr/>
          <p:nvPr/>
        </p:nvSpPr>
        <p:spPr>
          <a:xfrm>
            <a:off x="1325880" y="4069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AB3C分析の説明・解説コンテンツページの新設</a:t>
            </a:r>
            <a:endParaRPr lang="en-US" sz="2100" dirty="0"/>
          </a:p>
        </p:txBody>
      </p:sp>
      <p:sp>
        <p:nvSpPr>
          <p:cNvPr id="15" name="Text 13"/>
          <p:cNvSpPr/>
          <p:nvPr/>
        </p:nvSpPr>
        <p:spPr>
          <a:xfrm>
            <a:off x="1325880" y="4800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AB3C分析はゴンウェブ最大の差別化要素かつ登録商標であるにもかかわらず、訪問者が「AB3Cとは何か」「なぜ自分に必要か」を理解できるコンテンツが不足している。理解が深まることで問い合わせの質と量が向上する。</a:t>
            </a:r>
            <a:endParaRPr lang="en-US" sz="1200" dirty="0"/>
          </a:p>
        </p:txBody>
      </p:sp>
      <p:sp>
        <p:nvSpPr>
          <p:cNvPr id="16" name="Text 14"/>
          <p:cNvSpPr/>
          <p:nvPr/>
        </p:nvSpPr>
        <p:spPr>
          <a:xfrm>
            <a:off x="1325880" y="5623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AB3C分析とは』専用ページを作成し、①3C分析との違い（図解）、②分析の4ステップを視覚的に解説、③「選ばれる理由が見つかる」具体的なビフォーアフター事例（匿名可）、④開発者・権成俊氏によるAB3C誕生ストーリー動画（2〜3分）を掲載する。</a:t>
            </a:r>
            <a:endParaRPr lang="en-US" sz="1200" dirty="0"/>
          </a:p>
        </p:txBody>
      </p:sp>
      <p:sp>
        <p:nvSpPr>
          <p:cNvPr id="17" name="Text 15"/>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8" name="Text 16"/>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17 / 27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WEBSITE IMPROVEMENT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追加すべきコンテンツ（2/3）</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371600"/>
            <a:ext cx="11094415" cy="274320"/>
          </a:xfrm>
          <a:prstGeom prst="rect">
            <a:avLst/>
          </a:prstGeom>
          <a:noFill/>
          <a:ln/>
        </p:spPr>
        <p:txBody>
          <a:bodyPr wrap="square" rtlCol="0" anchor="ctr"/>
          <a:lstStyle/>
          <a:p>
            <a:pPr indent="0" marL="0">
              <a:buNone/>
            </a:pPr>
            <a:r>
              <a:rPr lang="en-US" sz="1300" dirty="0">
                <a:solidFill>
                  <a:srgbClr val="555555"/>
                </a:solidFill>
                <a:latin typeface="Yu Gothic UI" pitchFamily="34" charset="0"/>
                <a:ea typeface="Yu Gothic UI" pitchFamily="34" charset="-122"/>
                <a:cs typeface="Yu Gothic UI" pitchFamily="34" charset="-120"/>
              </a:rPr>
              <a:t>戦略から導かれる、サイトに足すべき情報や要素</a:t>
            </a:r>
            <a:endParaRPr lang="en-US" sz="1300" dirty="0"/>
          </a:p>
        </p:txBody>
      </p:sp>
      <p:sp>
        <p:nvSpPr>
          <p:cNvPr id="7" name="Shape 5"/>
          <p:cNvSpPr/>
          <p:nvPr/>
        </p:nvSpPr>
        <p:spPr>
          <a:xfrm>
            <a:off x="548640" y="1828800"/>
            <a:ext cx="594360" cy="594360"/>
          </a:xfrm>
          <a:prstGeom prst="rect">
            <a:avLst/>
          </a:prstGeom>
          <a:solidFill>
            <a:srgbClr val="EA580C"/>
          </a:solidFill>
          <a:ln w="12700">
            <a:solidFill>
              <a:srgbClr val="EA580C"/>
            </a:solidFill>
            <a:prstDash val="solid"/>
          </a:ln>
        </p:spPr>
      </p:sp>
      <p:sp>
        <p:nvSpPr>
          <p:cNvPr id="8" name="Text 6"/>
          <p:cNvSpPr/>
          <p:nvPr/>
        </p:nvSpPr>
        <p:spPr>
          <a:xfrm>
            <a:off x="548640" y="1828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3</a:t>
            </a:r>
            <a:endParaRPr lang="en-US" sz="2200" dirty="0"/>
          </a:p>
        </p:txBody>
      </p:sp>
      <p:sp>
        <p:nvSpPr>
          <p:cNvPr id="9" name="Text 7"/>
          <p:cNvSpPr/>
          <p:nvPr/>
        </p:nvSpPr>
        <p:spPr>
          <a:xfrm>
            <a:off x="1325880" y="1783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中小企業経営者向けの悩み別コンテンツ（ブログ・コラム）の体系化</a:t>
            </a:r>
            <a:endParaRPr lang="en-US" sz="2100" dirty="0"/>
          </a:p>
        </p:txBody>
      </p:sp>
      <p:sp>
        <p:nvSpPr>
          <p:cNvPr id="10" name="Text 8"/>
          <p:cNvSpPr/>
          <p:nvPr/>
        </p:nvSpPr>
        <p:spPr>
          <a:xfrm>
            <a:off x="1325880" y="2514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ターゲットである「危機感はあるが解決策が見えていないニーズ段階の経営者」は検索行動から入ることが多い。『価格競争 脱出 中小企業』『選ばれる理由 作り方』などのキーワードで集客できるコンテンツを体系化することで、自然検索からの流入を増やせる。</a:t>
            </a:r>
            <a:endParaRPr lang="en-US" sz="1200" dirty="0"/>
          </a:p>
        </p:txBody>
      </p:sp>
      <p:sp>
        <p:nvSpPr>
          <p:cNvPr id="11" name="Text 9"/>
          <p:cNvSpPr/>
          <p:nvPr/>
        </p:nvSpPr>
        <p:spPr>
          <a:xfrm>
            <a:off x="1325880" y="3337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価格競争から抜け出した中小企業の共通点』『なぜ集客してもうまくいかないのか―根本治療の視点』『AB3C分析で自社の強みを言語化した3社の事例』といったタイトルで月2〜4本を継続投稿。カテゴリを『価格競争脱出』『戦略立案』『ウェブ活用』に分類して回遊を促す。</a:t>
            </a:r>
            <a:endParaRPr lang="en-US" sz="1200" dirty="0"/>
          </a:p>
        </p:txBody>
      </p:sp>
      <p:sp>
        <p:nvSpPr>
          <p:cNvPr id="12" name="Shape 10"/>
          <p:cNvSpPr/>
          <p:nvPr/>
        </p:nvSpPr>
        <p:spPr>
          <a:xfrm>
            <a:off x="548640" y="4114800"/>
            <a:ext cx="594360" cy="594360"/>
          </a:xfrm>
          <a:prstGeom prst="rect">
            <a:avLst/>
          </a:prstGeom>
          <a:solidFill>
            <a:srgbClr val="EA580C"/>
          </a:solidFill>
          <a:ln w="12700">
            <a:solidFill>
              <a:srgbClr val="EA580C"/>
            </a:solidFill>
            <a:prstDash val="solid"/>
          </a:ln>
        </p:spPr>
      </p:sp>
      <p:sp>
        <p:nvSpPr>
          <p:cNvPr id="13" name="Text 11"/>
          <p:cNvSpPr/>
          <p:nvPr/>
        </p:nvSpPr>
        <p:spPr>
          <a:xfrm>
            <a:off x="548640" y="4114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4</a:t>
            </a:r>
            <a:endParaRPr lang="en-US" sz="2200" dirty="0"/>
          </a:p>
        </p:txBody>
      </p:sp>
      <p:sp>
        <p:nvSpPr>
          <p:cNvPr id="14" name="Text 12"/>
          <p:cNvSpPr/>
          <p:nvPr/>
        </p:nvSpPr>
        <p:spPr>
          <a:xfrm>
            <a:off x="1325880" y="4069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著書・登壇実績の信頼性コンテンツ（ソーシャルプルーフ）の強化</a:t>
            </a:r>
            <a:endParaRPr lang="en-US" sz="2100" dirty="0"/>
          </a:p>
        </p:txBody>
      </p:sp>
      <p:sp>
        <p:nvSpPr>
          <p:cNvPr id="15" name="Text 13"/>
          <p:cNvSpPr/>
          <p:nvPr/>
        </p:nvSpPr>
        <p:spPr>
          <a:xfrm>
            <a:off x="1325880" y="4800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翔泳社・技術評論社・マイナビ出版などの商業出版書籍やCSS Nite・日経ネットマーケティング等への登壇実績はverified（第三者検証済み）の強みであるにもかかわらず、現サイトでの露出が目立たない。初訪問の経営者に対して信頼を素早く形成するために必要。</a:t>
            </a:r>
            <a:endParaRPr lang="en-US" sz="1200" dirty="0"/>
          </a:p>
        </p:txBody>
      </p:sp>
      <p:sp>
        <p:nvSpPr>
          <p:cNvPr id="16" name="Text 14"/>
          <p:cNvSpPr/>
          <p:nvPr/>
        </p:nvSpPr>
        <p:spPr>
          <a:xfrm>
            <a:off x="1325880" y="5623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トップページおよびプロフィールページに書籍カバー画像（Amazon購入リンク付き）を横並びで並べ、登壇イベントのロゴ（CSS Nite・日経等）を帯状に表示する『メディア掲載・登壇実績』セクションを設ける。書籍ごとに1行のキャプション（『中小企業のウェブ戦略の決定版・翔泳社』など）を添える。</a:t>
            </a:r>
            <a:endParaRPr lang="en-US" sz="1200" dirty="0"/>
          </a:p>
        </p:txBody>
      </p:sp>
      <p:sp>
        <p:nvSpPr>
          <p:cNvPr id="17" name="Text 15"/>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8" name="Text 16"/>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18 / 27</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WEBSITE IMPROVEMENT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追加すべきコンテンツ（3/3）</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371600"/>
            <a:ext cx="11094415" cy="274320"/>
          </a:xfrm>
          <a:prstGeom prst="rect">
            <a:avLst/>
          </a:prstGeom>
          <a:noFill/>
          <a:ln/>
        </p:spPr>
        <p:txBody>
          <a:bodyPr wrap="square" rtlCol="0" anchor="ctr"/>
          <a:lstStyle/>
          <a:p>
            <a:pPr indent="0" marL="0">
              <a:buNone/>
            </a:pPr>
            <a:r>
              <a:rPr lang="en-US" sz="1300" dirty="0">
                <a:solidFill>
                  <a:srgbClr val="555555"/>
                </a:solidFill>
                <a:latin typeface="Yu Gothic UI" pitchFamily="34" charset="0"/>
                <a:ea typeface="Yu Gothic UI" pitchFamily="34" charset="-122"/>
                <a:cs typeface="Yu Gothic UI" pitchFamily="34" charset="-120"/>
              </a:rPr>
              <a:t>戦略から導かれる、サイトに足すべき情報や要素</a:t>
            </a:r>
            <a:endParaRPr lang="en-US" sz="1300" dirty="0"/>
          </a:p>
        </p:txBody>
      </p:sp>
      <p:sp>
        <p:nvSpPr>
          <p:cNvPr id="7" name="Shape 5"/>
          <p:cNvSpPr/>
          <p:nvPr/>
        </p:nvSpPr>
        <p:spPr>
          <a:xfrm>
            <a:off x="548640" y="1828800"/>
            <a:ext cx="594360" cy="594360"/>
          </a:xfrm>
          <a:prstGeom prst="rect">
            <a:avLst/>
          </a:prstGeom>
          <a:solidFill>
            <a:srgbClr val="EA580C"/>
          </a:solidFill>
          <a:ln w="12700">
            <a:solidFill>
              <a:srgbClr val="EA580C"/>
            </a:solidFill>
            <a:prstDash val="solid"/>
          </a:ln>
        </p:spPr>
      </p:sp>
      <p:sp>
        <p:nvSpPr>
          <p:cNvPr id="8" name="Text 6"/>
          <p:cNvSpPr/>
          <p:nvPr/>
        </p:nvSpPr>
        <p:spPr>
          <a:xfrm>
            <a:off x="548640" y="1828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5</a:t>
            </a:r>
            <a:endParaRPr lang="en-US" sz="2200" dirty="0"/>
          </a:p>
        </p:txBody>
      </p:sp>
      <p:sp>
        <p:nvSpPr>
          <p:cNvPr id="9" name="Text 7"/>
          <p:cNvSpPr/>
          <p:nvPr/>
        </p:nvSpPr>
        <p:spPr>
          <a:xfrm>
            <a:off x="1325880" y="1783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相談・問い合わせへの心理的ハードルを下げる導線コンテンツ</a:t>
            </a:r>
            <a:endParaRPr lang="en-US" sz="2100" dirty="0"/>
          </a:p>
        </p:txBody>
      </p:sp>
      <p:sp>
        <p:nvSpPr>
          <p:cNvPr id="10" name="Text 8"/>
          <p:cNvSpPr/>
          <p:nvPr/>
        </p:nvSpPr>
        <p:spPr>
          <a:xfrm>
            <a:off x="1325880" y="2514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ターゲットは「大手コンサルには頼めないが専門家に相談したい」というウォンツを持つ層。問い合わせフォームだけでは敷居が高く離脱される。まず気軽に関われるステップを設けることでCVRが改善する。</a:t>
            </a:r>
            <a:endParaRPr lang="en-US" sz="1200" dirty="0"/>
          </a:p>
        </p:txBody>
      </p:sp>
      <p:sp>
        <p:nvSpPr>
          <p:cNvPr id="11" name="Text 9"/>
          <p:cNvSpPr/>
          <p:nvPr/>
        </p:nvSpPr>
        <p:spPr>
          <a:xfrm>
            <a:off x="1325880" y="3337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①無料メール相談フォーム（3問のヒアリング形式・回答48時間以内）、②15分無料オンライン相談の予約ページ（Calendly等と連携）、③『あなたの会社はAB3C分析が必要か？5つのチェックリスト』ページ（チェック後に相談CTAへ誘導）の3段階の入口を設ける。</a:t>
            </a:r>
            <a:endParaRPr lang="en-US" sz="1200" dirty="0"/>
          </a:p>
        </p:txBody>
      </p:sp>
      <p:sp>
        <p:nvSpPr>
          <p:cNvPr id="12" name="Text 10"/>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3" name="Text 11"/>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19 / 27</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11094415" cy="548640"/>
          </a:xfrm>
          <a:prstGeom prst="rect">
            <a:avLst/>
          </a:prstGeom>
          <a:noFill/>
          <a:ln/>
        </p:spPr>
        <p:txBody>
          <a:bodyPr wrap="square" rtlCol="0" anchor="ctr"/>
          <a:lstStyle/>
          <a:p>
            <a:pPr indent="0" marL="0">
              <a:buNone/>
            </a:pPr>
            <a:r>
              <a:rPr lang="en-US" sz="2800" b="1" dirty="0">
                <a:solidFill>
                  <a:srgbClr val="1A1A14"/>
                </a:solidFill>
                <a:latin typeface="Noto Serif JP" pitchFamily="34" charset="0"/>
                <a:ea typeface="Noto Serif JP" pitchFamily="34" charset="-122"/>
                <a:cs typeface="Noto Serif JP" pitchFamily="34" charset="-120"/>
              </a:rPr>
              <a:t>目次 — Agenda</a:t>
            </a:r>
            <a:endParaRPr lang="en-US" sz="2800" dirty="0"/>
          </a:p>
        </p:txBody>
      </p:sp>
      <p:sp>
        <p:nvSpPr>
          <p:cNvPr id="3" name="Shape 1"/>
          <p:cNvSpPr/>
          <p:nvPr/>
        </p:nvSpPr>
        <p:spPr>
          <a:xfrm>
            <a:off x="548640" y="1051560"/>
            <a:ext cx="11094415" cy="0"/>
          </a:xfrm>
          <a:prstGeom prst="line">
            <a:avLst/>
          </a:prstGeom>
          <a:noFill/>
          <a:ln w="19050">
            <a:solidFill>
              <a:srgbClr val="1A1A14"/>
            </a:solidFill>
            <a:prstDash val="solid"/>
          </a:ln>
        </p:spPr>
      </p:sp>
      <p:sp>
        <p:nvSpPr>
          <p:cNvPr id="4" name="Shape 2"/>
          <p:cNvSpPr/>
          <p:nvPr/>
        </p:nvSpPr>
        <p:spPr>
          <a:xfrm>
            <a:off x="548640" y="1463040"/>
            <a:ext cx="822960" cy="731520"/>
          </a:xfrm>
          <a:prstGeom prst="rect">
            <a:avLst/>
          </a:prstGeom>
          <a:solidFill>
            <a:srgbClr val="1A1A14"/>
          </a:solidFill>
          <a:ln w="12700">
            <a:solidFill>
              <a:srgbClr val="1A1A14"/>
            </a:solidFill>
            <a:prstDash val="solid"/>
          </a:ln>
        </p:spPr>
      </p:sp>
      <p:sp>
        <p:nvSpPr>
          <p:cNvPr id="5" name="Text 3"/>
          <p:cNvSpPr/>
          <p:nvPr/>
        </p:nvSpPr>
        <p:spPr>
          <a:xfrm>
            <a:off x="548640" y="1463040"/>
            <a:ext cx="822960" cy="731520"/>
          </a:xfrm>
          <a:prstGeom prst="rect">
            <a:avLst/>
          </a:prstGeom>
          <a:noFill/>
          <a:ln/>
        </p:spPr>
        <p:txBody>
          <a:bodyPr wrap="square" rtlCol="0" anchor="ctr"/>
          <a:lstStyle/>
          <a:p>
            <a:pPr algn="ctr" indent="0" marL="0">
              <a:buNone/>
            </a:pPr>
            <a:r>
              <a:rPr lang="en-US" sz="3200" b="1" dirty="0">
                <a:solidFill>
                  <a:srgbClr val="FFFFFF"/>
                </a:solidFill>
                <a:latin typeface="Noto Serif JP" pitchFamily="34" charset="0"/>
                <a:ea typeface="Noto Serif JP" pitchFamily="34" charset="-122"/>
                <a:cs typeface="Noto Serif JP" pitchFamily="34" charset="-120"/>
              </a:rPr>
              <a:t>1</a:t>
            </a:r>
            <a:endParaRPr lang="en-US" sz="3200" dirty="0"/>
          </a:p>
        </p:txBody>
      </p:sp>
      <p:sp>
        <p:nvSpPr>
          <p:cNvPr id="6" name="Text 4"/>
          <p:cNvSpPr/>
          <p:nvPr/>
        </p:nvSpPr>
        <p:spPr>
          <a:xfrm>
            <a:off x="1645920" y="1463040"/>
            <a:ext cx="9997135" cy="411480"/>
          </a:xfrm>
          <a:prstGeom prst="rect">
            <a:avLst/>
          </a:prstGeom>
          <a:noFill/>
          <a:ln/>
        </p:spPr>
        <p:txBody>
          <a:bodyPr wrap="square" rtlCol="0" anchor="ctr"/>
          <a:lstStyle/>
          <a:p>
            <a:pPr indent="0" marL="0">
              <a:buNone/>
            </a:pPr>
            <a:r>
              <a:rPr lang="en-US" sz="2200" b="1" dirty="0">
                <a:solidFill>
                  <a:srgbClr val="1A1A14"/>
                </a:solidFill>
                <a:latin typeface="Noto Serif JP" pitchFamily="34" charset="0"/>
                <a:ea typeface="Noto Serif JP" pitchFamily="34" charset="-122"/>
                <a:cs typeface="Noto Serif JP" pitchFamily="34" charset="-120"/>
              </a:rPr>
              <a:t>現状把握（3C 分析）</a:t>
            </a:r>
            <a:endParaRPr lang="en-US" sz="2200" dirty="0"/>
          </a:p>
        </p:txBody>
      </p:sp>
      <p:sp>
        <p:nvSpPr>
          <p:cNvPr id="7" name="Text 5"/>
          <p:cNvSpPr/>
          <p:nvPr/>
        </p:nvSpPr>
        <p:spPr>
          <a:xfrm>
            <a:off x="1645920" y="1874520"/>
            <a:ext cx="9997135" cy="320040"/>
          </a:xfrm>
          <a:prstGeom prst="rect">
            <a:avLst/>
          </a:prstGeom>
          <a:noFill/>
          <a:ln/>
        </p:spPr>
        <p:txBody>
          <a:bodyPr wrap="square" rtlCol="0" anchor="ctr"/>
          <a:lstStyle/>
          <a:p>
            <a:pPr indent="0" marL="0">
              <a:buNone/>
            </a:pPr>
            <a:r>
              <a:rPr lang="en-US" sz="1400" dirty="0">
                <a:solidFill>
                  <a:srgbClr val="555555"/>
                </a:solidFill>
                <a:latin typeface="Yu Gothic UI" pitchFamily="34" charset="0"/>
                <a:ea typeface="Yu Gothic UI" pitchFamily="34" charset="-122"/>
                <a:cs typeface="Yu Gothic UI" pitchFamily="34" charset="-120"/>
              </a:rPr>
              <a:t>顧客・競合・自社</a:t>
            </a:r>
            <a:endParaRPr lang="en-US" sz="1400" dirty="0"/>
          </a:p>
        </p:txBody>
      </p:sp>
      <p:sp>
        <p:nvSpPr>
          <p:cNvPr id="8" name="Shape 6"/>
          <p:cNvSpPr/>
          <p:nvPr/>
        </p:nvSpPr>
        <p:spPr>
          <a:xfrm>
            <a:off x="548640" y="2423160"/>
            <a:ext cx="822960" cy="731520"/>
          </a:xfrm>
          <a:prstGeom prst="rect">
            <a:avLst/>
          </a:prstGeom>
          <a:solidFill>
            <a:srgbClr val="FF0000"/>
          </a:solidFill>
          <a:ln w="12700">
            <a:solidFill>
              <a:srgbClr val="FF0000"/>
            </a:solidFill>
            <a:prstDash val="solid"/>
          </a:ln>
        </p:spPr>
      </p:sp>
      <p:sp>
        <p:nvSpPr>
          <p:cNvPr id="9" name="Text 7"/>
          <p:cNvSpPr/>
          <p:nvPr/>
        </p:nvSpPr>
        <p:spPr>
          <a:xfrm>
            <a:off x="548640" y="2423160"/>
            <a:ext cx="822960" cy="731520"/>
          </a:xfrm>
          <a:prstGeom prst="rect">
            <a:avLst/>
          </a:prstGeom>
          <a:noFill/>
          <a:ln/>
        </p:spPr>
        <p:txBody>
          <a:bodyPr wrap="square" rtlCol="0" anchor="ctr"/>
          <a:lstStyle/>
          <a:p>
            <a:pPr algn="ctr" indent="0" marL="0">
              <a:buNone/>
            </a:pPr>
            <a:r>
              <a:rPr lang="en-US" sz="3200" b="1" dirty="0">
                <a:solidFill>
                  <a:srgbClr val="FFFFFF"/>
                </a:solidFill>
                <a:latin typeface="Noto Serif JP" pitchFamily="34" charset="0"/>
                <a:ea typeface="Noto Serif JP" pitchFamily="34" charset="-122"/>
                <a:cs typeface="Noto Serif JP" pitchFamily="34" charset="-120"/>
              </a:rPr>
              <a:t>2</a:t>
            </a:r>
            <a:endParaRPr lang="en-US" sz="3200" dirty="0"/>
          </a:p>
        </p:txBody>
      </p:sp>
      <p:sp>
        <p:nvSpPr>
          <p:cNvPr id="10" name="Text 8"/>
          <p:cNvSpPr/>
          <p:nvPr/>
        </p:nvSpPr>
        <p:spPr>
          <a:xfrm>
            <a:off x="1645920" y="2423160"/>
            <a:ext cx="9997135" cy="411480"/>
          </a:xfrm>
          <a:prstGeom prst="rect">
            <a:avLst/>
          </a:prstGeom>
          <a:noFill/>
          <a:ln/>
        </p:spPr>
        <p:txBody>
          <a:bodyPr wrap="square" rtlCol="0" anchor="ctr"/>
          <a:lstStyle/>
          <a:p>
            <a:pPr indent="0" marL="0">
              <a:buNone/>
            </a:pPr>
            <a:r>
              <a:rPr lang="en-US" sz="2200" b="1" dirty="0">
                <a:solidFill>
                  <a:srgbClr val="1A1A14"/>
                </a:solidFill>
                <a:latin typeface="Noto Serif JP" pitchFamily="34" charset="0"/>
                <a:ea typeface="Noto Serif JP" pitchFamily="34" charset="-122"/>
                <a:cs typeface="Noto Serif JP" pitchFamily="34" charset="-120"/>
              </a:rPr>
              <a:t>戦略の核</a:t>
            </a:r>
            <a:endParaRPr lang="en-US" sz="2200" dirty="0"/>
          </a:p>
        </p:txBody>
      </p:sp>
      <p:sp>
        <p:nvSpPr>
          <p:cNvPr id="11" name="Text 9"/>
          <p:cNvSpPr/>
          <p:nvPr/>
        </p:nvSpPr>
        <p:spPr>
          <a:xfrm>
            <a:off x="1645920" y="2834640"/>
            <a:ext cx="9997135" cy="320040"/>
          </a:xfrm>
          <a:prstGeom prst="rect">
            <a:avLst/>
          </a:prstGeom>
          <a:noFill/>
          <a:ln/>
        </p:spPr>
        <p:txBody>
          <a:bodyPr wrap="square" rtlCol="0" anchor="ctr"/>
          <a:lstStyle/>
          <a:p>
            <a:pPr indent="0" marL="0">
              <a:buNone/>
            </a:pPr>
            <a:r>
              <a:rPr lang="en-US" sz="1400" dirty="0">
                <a:solidFill>
                  <a:srgbClr val="555555"/>
                </a:solidFill>
                <a:latin typeface="Yu Gothic UI" pitchFamily="34" charset="0"/>
                <a:ea typeface="Yu Gothic UI" pitchFamily="34" charset="-122"/>
                <a:cs typeface="Yu Gothic UI" pitchFamily="34" charset="-120"/>
              </a:rPr>
              <a:t>ベネフィット・アドバンテージ・戦略メッセージ</a:t>
            </a:r>
            <a:endParaRPr lang="en-US" sz="1400" dirty="0"/>
          </a:p>
        </p:txBody>
      </p:sp>
      <p:sp>
        <p:nvSpPr>
          <p:cNvPr id="12" name="Shape 10"/>
          <p:cNvSpPr/>
          <p:nvPr/>
        </p:nvSpPr>
        <p:spPr>
          <a:xfrm>
            <a:off x="548640" y="3383280"/>
            <a:ext cx="822960" cy="731520"/>
          </a:xfrm>
          <a:prstGeom prst="rect">
            <a:avLst/>
          </a:prstGeom>
          <a:solidFill>
            <a:srgbClr val="555555"/>
          </a:solidFill>
          <a:ln w="12700">
            <a:solidFill>
              <a:srgbClr val="555555"/>
            </a:solidFill>
            <a:prstDash val="solid"/>
          </a:ln>
        </p:spPr>
      </p:sp>
      <p:sp>
        <p:nvSpPr>
          <p:cNvPr id="13" name="Text 11"/>
          <p:cNvSpPr/>
          <p:nvPr/>
        </p:nvSpPr>
        <p:spPr>
          <a:xfrm>
            <a:off x="548640" y="3383280"/>
            <a:ext cx="822960" cy="731520"/>
          </a:xfrm>
          <a:prstGeom prst="rect">
            <a:avLst/>
          </a:prstGeom>
          <a:noFill/>
          <a:ln/>
        </p:spPr>
        <p:txBody>
          <a:bodyPr wrap="square" rtlCol="0" anchor="ctr"/>
          <a:lstStyle/>
          <a:p>
            <a:pPr algn="ctr" indent="0" marL="0">
              <a:buNone/>
            </a:pPr>
            <a:r>
              <a:rPr lang="en-US" sz="3200" b="1" dirty="0">
                <a:solidFill>
                  <a:srgbClr val="FFFFFF"/>
                </a:solidFill>
                <a:latin typeface="Noto Serif JP" pitchFamily="34" charset="0"/>
                <a:ea typeface="Noto Serif JP" pitchFamily="34" charset="-122"/>
                <a:cs typeface="Noto Serif JP" pitchFamily="34" charset="-120"/>
              </a:rPr>
              <a:t>3</a:t>
            </a:r>
            <a:endParaRPr lang="en-US" sz="3200" dirty="0"/>
          </a:p>
        </p:txBody>
      </p:sp>
      <p:sp>
        <p:nvSpPr>
          <p:cNvPr id="14" name="Text 12"/>
          <p:cNvSpPr/>
          <p:nvPr/>
        </p:nvSpPr>
        <p:spPr>
          <a:xfrm>
            <a:off x="1645920" y="3383280"/>
            <a:ext cx="9997135" cy="411480"/>
          </a:xfrm>
          <a:prstGeom prst="rect">
            <a:avLst/>
          </a:prstGeom>
          <a:noFill/>
          <a:ln/>
        </p:spPr>
        <p:txBody>
          <a:bodyPr wrap="square" rtlCol="0" anchor="ctr"/>
          <a:lstStyle/>
          <a:p>
            <a:pPr indent="0" marL="0">
              <a:buNone/>
            </a:pPr>
            <a:r>
              <a:rPr lang="en-US" sz="2200" b="1" dirty="0">
                <a:solidFill>
                  <a:srgbClr val="1A1A14"/>
                </a:solidFill>
                <a:latin typeface="Noto Serif JP" pitchFamily="34" charset="0"/>
                <a:ea typeface="Noto Serif JP" pitchFamily="34" charset="-122"/>
                <a:cs typeface="Noto Serif JP" pitchFamily="34" charset="-120"/>
              </a:rPr>
              <a:t>品質チェック</a:t>
            </a:r>
            <a:endParaRPr lang="en-US" sz="2200" dirty="0"/>
          </a:p>
        </p:txBody>
      </p:sp>
      <p:sp>
        <p:nvSpPr>
          <p:cNvPr id="15" name="Text 13"/>
          <p:cNvSpPr/>
          <p:nvPr/>
        </p:nvSpPr>
        <p:spPr>
          <a:xfrm>
            <a:off x="1645920" y="3794760"/>
            <a:ext cx="9997135" cy="320040"/>
          </a:xfrm>
          <a:prstGeom prst="rect">
            <a:avLst/>
          </a:prstGeom>
          <a:noFill/>
          <a:ln/>
        </p:spPr>
        <p:txBody>
          <a:bodyPr wrap="square" rtlCol="0" anchor="ctr"/>
          <a:lstStyle/>
          <a:p>
            <a:pPr indent="0" marL="0">
              <a:buNone/>
            </a:pPr>
            <a:r>
              <a:rPr lang="en-US" sz="1400" dirty="0">
                <a:solidFill>
                  <a:srgbClr val="555555"/>
                </a:solidFill>
                <a:latin typeface="Yu Gothic UI" pitchFamily="34" charset="0"/>
                <a:ea typeface="Yu Gothic UI" pitchFamily="34" charset="-122"/>
                <a:cs typeface="Yu Gothic UI" pitchFamily="34" charset="-120"/>
              </a:rPr>
              <a:t>戦略の自己点検</a:t>
            </a:r>
            <a:endParaRPr lang="en-US" sz="1400" dirty="0"/>
          </a:p>
        </p:txBody>
      </p:sp>
      <p:sp>
        <p:nvSpPr>
          <p:cNvPr id="16" name="Shape 14"/>
          <p:cNvSpPr/>
          <p:nvPr/>
        </p:nvSpPr>
        <p:spPr>
          <a:xfrm>
            <a:off x="548640" y="4343400"/>
            <a:ext cx="822960" cy="731520"/>
          </a:xfrm>
          <a:prstGeom prst="rect">
            <a:avLst/>
          </a:prstGeom>
          <a:solidFill>
            <a:srgbClr val="EA580C"/>
          </a:solidFill>
          <a:ln w="12700">
            <a:solidFill>
              <a:srgbClr val="EA580C"/>
            </a:solidFill>
            <a:prstDash val="solid"/>
          </a:ln>
        </p:spPr>
      </p:sp>
      <p:sp>
        <p:nvSpPr>
          <p:cNvPr id="17" name="Text 15"/>
          <p:cNvSpPr/>
          <p:nvPr/>
        </p:nvSpPr>
        <p:spPr>
          <a:xfrm>
            <a:off x="548640" y="4343400"/>
            <a:ext cx="822960" cy="731520"/>
          </a:xfrm>
          <a:prstGeom prst="rect">
            <a:avLst/>
          </a:prstGeom>
          <a:noFill/>
          <a:ln/>
        </p:spPr>
        <p:txBody>
          <a:bodyPr wrap="square" rtlCol="0" anchor="ctr"/>
          <a:lstStyle/>
          <a:p>
            <a:pPr algn="ctr" indent="0" marL="0">
              <a:buNone/>
            </a:pPr>
            <a:r>
              <a:rPr lang="en-US" sz="3200" b="1" dirty="0">
                <a:solidFill>
                  <a:srgbClr val="FFFFFF"/>
                </a:solidFill>
                <a:latin typeface="Noto Serif JP" pitchFamily="34" charset="0"/>
                <a:ea typeface="Noto Serif JP" pitchFamily="34" charset="-122"/>
                <a:cs typeface="Noto Serif JP" pitchFamily="34" charset="-120"/>
              </a:rPr>
              <a:t>4</a:t>
            </a:r>
            <a:endParaRPr lang="en-US" sz="3200" dirty="0"/>
          </a:p>
        </p:txBody>
      </p:sp>
      <p:sp>
        <p:nvSpPr>
          <p:cNvPr id="18" name="Text 16"/>
          <p:cNvSpPr/>
          <p:nvPr/>
        </p:nvSpPr>
        <p:spPr>
          <a:xfrm>
            <a:off x="1645920" y="4343400"/>
            <a:ext cx="9997135" cy="411480"/>
          </a:xfrm>
          <a:prstGeom prst="rect">
            <a:avLst/>
          </a:prstGeom>
          <a:noFill/>
          <a:ln/>
        </p:spPr>
        <p:txBody>
          <a:bodyPr wrap="square" rtlCol="0" anchor="ctr"/>
          <a:lstStyle/>
          <a:p>
            <a:pPr indent="0" marL="0">
              <a:buNone/>
            </a:pPr>
            <a:r>
              <a:rPr lang="en-US" sz="2200" b="1" dirty="0">
                <a:solidFill>
                  <a:srgbClr val="1A1A14"/>
                </a:solidFill>
                <a:latin typeface="Noto Serif JP" pitchFamily="34" charset="0"/>
                <a:ea typeface="Noto Serif JP" pitchFamily="34" charset="-122"/>
                <a:cs typeface="Noto Serif JP" pitchFamily="34" charset="-120"/>
              </a:rPr>
              <a:t>実行</a:t>
            </a:r>
            <a:endParaRPr lang="en-US" sz="2200" dirty="0"/>
          </a:p>
        </p:txBody>
      </p:sp>
      <p:sp>
        <p:nvSpPr>
          <p:cNvPr id="19" name="Text 17"/>
          <p:cNvSpPr/>
          <p:nvPr/>
        </p:nvSpPr>
        <p:spPr>
          <a:xfrm>
            <a:off x="1645920" y="4754880"/>
            <a:ext cx="9997135" cy="320040"/>
          </a:xfrm>
          <a:prstGeom prst="rect">
            <a:avLst/>
          </a:prstGeom>
          <a:noFill/>
          <a:ln/>
        </p:spPr>
        <p:txBody>
          <a:bodyPr wrap="square" rtlCol="0" anchor="ctr"/>
          <a:lstStyle/>
          <a:p>
            <a:pPr indent="0" marL="0">
              <a:buNone/>
            </a:pPr>
            <a:r>
              <a:rPr lang="en-US" sz="1400" dirty="0">
                <a:solidFill>
                  <a:srgbClr val="555555"/>
                </a:solidFill>
                <a:latin typeface="Yu Gothic UI" pitchFamily="34" charset="0"/>
                <a:ea typeface="Yu Gothic UI" pitchFamily="34" charset="-122"/>
                <a:cs typeface="Yu Gothic UI" pitchFamily="34" charset="-120"/>
              </a:rPr>
              <a:t>ウェブサイト改善・次のアクション</a:t>
            </a:r>
            <a:endParaRPr lang="en-US" sz="1400" dirty="0"/>
          </a:p>
        </p:txBody>
      </p:sp>
      <p:sp>
        <p:nvSpPr>
          <p:cNvPr id="20" name="Text 18"/>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21" name="Text 19"/>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2 / 27</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WEBSITE IMPROVEMENT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改善すべきデザイン・ビジュアル（1/3）</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371600"/>
            <a:ext cx="11094415" cy="274320"/>
          </a:xfrm>
          <a:prstGeom prst="rect">
            <a:avLst/>
          </a:prstGeom>
          <a:noFill/>
          <a:ln/>
        </p:spPr>
        <p:txBody>
          <a:bodyPr wrap="square" rtlCol="0" anchor="ctr"/>
          <a:lstStyle/>
          <a:p>
            <a:pPr indent="0" marL="0">
              <a:buNone/>
            </a:pPr>
            <a:r>
              <a:rPr lang="en-US" sz="1300" dirty="0">
                <a:solidFill>
                  <a:srgbClr val="555555"/>
                </a:solidFill>
                <a:latin typeface="Yu Gothic UI" pitchFamily="34" charset="0"/>
                <a:ea typeface="Yu Gothic UI" pitchFamily="34" charset="-122"/>
                <a:cs typeface="Yu Gothic UI" pitchFamily="34" charset="-120"/>
              </a:rPr>
              <a:t>視覚的に整えるべきポイント</a:t>
            </a:r>
            <a:endParaRPr lang="en-US" sz="1300" dirty="0"/>
          </a:p>
        </p:txBody>
      </p:sp>
      <p:sp>
        <p:nvSpPr>
          <p:cNvPr id="7" name="Shape 5"/>
          <p:cNvSpPr/>
          <p:nvPr/>
        </p:nvSpPr>
        <p:spPr>
          <a:xfrm>
            <a:off x="548640" y="1828800"/>
            <a:ext cx="594360" cy="594360"/>
          </a:xfrm>
          <a:prstGeom prst="rect">
            <a:avLst/>
          </a:prstGeom>
          <a:solidFill>
            <a:srgbClr val="EA580C"/>
          </a:solidFill>
          <a:ln w="12700">
            <a:solidFill>
              <a:srgbClr val="EA580C"/>
            </a:solidFill>
            <a:prstDash val="solid"/>
          </a:ln>
        </p:spPr>
      </p:sp>
      <p:sp>
        <p:nvSpPr>
          <p:cNvPr id="8" name="Text 6"/>
          <p:cNvSpPr/>
          <p:nvPr/>
        </p:nvSpPr>
        <p:spPr>
          <a:xfrm>
            <a:off x="548640" y="1828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1</a:t>
            </a:r>
            <a:endParaRPr lang="en-US" sz="2200" dirty="0"/>
          </a:p>
        </p:txBody>
      </p:sp>
      <p:sp>
        <p:nvSpPr>
          <p:cNvPr id="9" name="Text 7"/>
          <p:cNvSpPr/>
          <p:nvPr/>
        </p:nvSpPr>
        <p:spPr>
          <a:xfrm>
            <a:off x="1325880" y="1783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ヒーローエリアのビジュアルとコピーの刷新</a:t>
            </a:r>
            <a:endParaRPr lang="en-US" sz="2100" dirty="0"/>
          </a:p>
        </p:txBody>
      </p:sp>
      <p:sp>
        <p:nvSpPr>
          <p:cNvPr id="10" name="Text 8"/>
          <p:cNvSpPr/>
          <p:nvPr/>
        </p:nvSpPr>
        <p:spPr>
          <a:xfrm>
            <a:off x="1325880" y="2514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現状のファーストビューは情報密度が低く、ターゲットである経営者が『自分向けのサイトだ』と感じる視覚的インパクトがない。戦略メッセージを載せた力強いビジュアルに変えることで、初訪問者の滞在時間と共感率を高める。</a:t>
            </a:r>
            <a:endParaRPr lang="en-US" sz="1200" dirty="0"/>
          </a:p>
        </p:txBody>
      </p:sp>
      <p:sp>
        <p:nvSpPr>
          <p:cNvPr id="11" name="Text 9"/>
          <p:cNvSpPr/>
          <p:nvPr/>
        </p:nvSpPr>
        <p:spPr>
          <a:xfrm>
            <a:off x="1325880" y="3337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背景に『経営者が悩む表情→前向きに変化する場面』を想起させる落ち着いたビジネストーンの写真または抽象的なグラフィックを使用。メインコピーを大きなサンセリフ系フォント（48px以上）で配置し、ベージュ×ネイビーなどの信頼感と専門性を感じさせる配色に統一する。</a:t>
            </a:r>
            <a:endParaRPr lang="en-US" sz="1200" dirty="0"/>
          </a:p>
        </p:txBody>
      </p:sp>
      <p:sp>
        <p:nvSpPr>
          <p:cNvPr id="12" name="Shape 10"/>
          <p:cNvSpPr/>
          <p:nvPr/>
        </p:nvSpPr>
        <p:spPr>
          <a:xfrm>
            <a:off x="548640" y="4114800"/>
            <a:ext cx="594360" cy="594360"/>
          </a:xfrm>
          <a:prstGeom prst="rect">
            <a:avLst/>
          </a:prstGeom>
          <a:solidFill>
            <a:srgbClr val="EA580C"/>
          </a:solidFill>
          <a:ln w="12700">
            <a:solidFill>
              <a:srgbClr val="EA580C"/>
            </a:solidFill>
            <a:prstDash val="solid"/>
          </a:ln>
        </p:spPr>
      </p:sp>
      <p:sp>
        <p:nvSpPr>
          <p:cNvPr id="13" name="Text 11"/>
          <p:cNvSpPr/>
          <p:nvPr/>
        </p:nvSpPr>
        <p:spPr>
          <a:xfrm>
            <a:off x="548640" y="4114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2</a:t>
            </a:r>
            <a:endParaRPr lang="en-US" sz="2200" dirty="0"/>
          </a:p>
        </p:txBody>
      </p:sp>
      <p:sp>
        <p:nvSpPr>
          <p:cNvPr id="14" name="Text 12"/>
          <p:cNvSpPr/>
          <p:nvPr/>
        </p:nvSpPr>
        <p:spPr>
          <a:xfrm>
            <a:off x="1325880" y="4069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モバイルファーストのレイアウト最適化</a:t>
            </a:r>
            <a:endParaRPr lang="en-US" sz="2100" dirty="0"/>
          </a:p>
        </p:txBody>
      </p:sp>
      <p:sp>
        <p:nvSpPr>
          <p:cNvPr id="15" name="Text 13"/>
          <p:cNvSpPr/>
          <p:nvPr/>
        </p:nvSpPr>
        <p:spPr>
          <a:xfrm>
            <a:off x="1325880" y="4800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経営者がスマートフォンでサイトを閲覧する機会は多く、現状のレイアウトがPC前提の設計になっている箇所があるとモバイルでの離脱が増える。特にナビゲーションとCTAボタンがモバイルで使いやすいかどうかが直結して問い合わせ数に影響する。</a:t>
            </a:r>
            <a:endParaRPr lang="en-US" sz="1200" dirty="0"/>
          </a:p>
        </p:txBody>
      </p:sp>
      <p:sp>
        <p:nvSpPr>
          <p:cNvPr id="16" name="Text 14"/>
          <p:cNvSpPr/>
          <p:nvPr/>
        </p:nvSpPr>
        <p:spPr>
          <a:xfrm>
            <a:off x="1325880" y="5623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CTAボタンをスマートフォン画面の下部に固定表示（スティッキーCTA）にし、ボタンサイズを最低48×48px以上に設定。テキストブロックは1カラム表示に整理し、行間を1.8以上に広げて読みやすさを確保する。</a:t>
            </a:r>
            <a:endParaRPr lang="en-US" sz="1200" dirty="0"/>
          </a:p>
        </p:txBody>
      </p:sp>
      <p:sp>
        <p:nvSpPr>
          <p:cNvPr id="17" name="Text 15"/>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8" name="Text 16"/>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20 / 27</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WEBSITE IMPROVEMENT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改善すべきデザイン・ビジュアル（2/3）</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371600"/>
            <a:ext cx="11094415" cy="274320"/>
          </a:xfrm>
          <a:prstGeom prst="rect">
            <a:avLst/>
          </a:prstGeom>
          <a:noFill/>
          <a:ln/>
        </p:spPr>
        <p:txBody>
          <a:bodyPr wrap="square" rtlCol="0" anchor="ctr"/>
          <a:lstStyle/>
          <a:p>
            <a:pPr indent="0" marL="0">
              <a:buNone/>
            </a:pPr>
            <a:r>
              <a:rPr lang="en-US" sz="1300" dirty="0">
                <a:solidFill>
                  <a:srgbClr val="555555"/>
                </a:solidFill>
                <a:latin typeface="Yu Gothic UI" pitchFamily="34" charset="0"/>
                <a:ea typeface="Yu Gothic UI" pitchFamily="34" charset="-122"/>
                <a:cs typeface="Yu Gothic UI" pitchFamily="34" charset="-120"/>
              </a:rPr>
              <a:t>視覚的に整えるべきポイント</a:t>
            </a:r>
            <a:endParaRPr lang="en-US" sz="1300" dirty="0"/>
          </a:p>
        </p:txBody>
      </p:sp>
      <p:sp>
        <p:nvSpPr>
          <p:cNvPr id="7" name="Shape 5"/>
          <p:cNvSpPr/>
          <p:nvPr/>
        </p:nvSpPr>
        <p:spPr>
          <a:xfrm>
            <a:off x="548640" y="1828800"/>
            <a:ext cx="594360" cy="594360"/>
          </a:xfrm>
          <a:prstGeom prst="rect">
            <a:avLst/>
          </a:prstGeom>
          <a:solidFill>
            <a:srgbClr val="EA580C"/>
          </a:solidFill>
          <a:ln w="12700">
            <a:solidFill>
              <a:srgbClr val="EA580C"/>
            </a:solidFill>
            <a:prstDash val="solid"/>
          </a:ln>
        </p:spPr>
      </p:sp>
      <p:sp>
        <p:nvSpPr>
          <p:cNvPr id="8" name="Text 6"/>
          <p:cNvSpPr/>
          <p:nvPr/>
        </p:nvSpPr>
        <p:spPr>
          <a:xfrm>
            <a:off x="548640" y="1828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3</a:t>
            </a:r>
            <a:endParaRPr lang="en-US" sz="2200" dirty="0"/>
          </a:p>
        </p:txBody>
      </p:sp>
      <p:sp>
        <p:nvSpPr>
          <p:cNvPr id="9" name="Text 7"/>
          <p:cNvSpPr/>
          <p:nvPr/>
        </p:nvSpPr>
        <p:spPr>
          <a:xfrm>
            <a:off x="1325880" y="1783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権成俊氏の顔写真・プロフィールの視覚的強化</a:t>
            </a:r>
            <a:endParaRPr lang="en-US" sz="2100" dirty="0"/>
          </a:p>
        </p:txBody>
      </p:sp>
      <p:sp>
        <p:nvSpPr>
          <p:cNvPr id="10" name="Text 8"/>
          <p:cNvSpPr/>
          <p:nvPr/>
        </p:nvSpPr>
        <p:spPr>
          <a:xfrm>
            <a:off x="1325880" y="2514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コンサルティングサービスは人への信頼が購買決定に直結する。代表の顔が見えないか小さい場合、経営者は『誰と仕事をするのか』がイメージできず不安を感じる。信頼形成のために人物写真は最重要のビジュアル要素である。</a:t>
            </a:r>
            <a:endParaRPr lang="en-US" sz="1200" dirty="0"/>
          </a:p>
        </p:txBody>
      </p:sp>
      <p:sp>
        <p:nvSpPr>
          <p:cNvPr id="11" name="Text 9"/>
          <p:cNvSpPr/>
          <p:nvPr/>
        </p:nvSpPr>
        <p:spPr>
          <a:xfrm>
            <a:off x="1325880" y="3337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トップページのプロフィールセクションに高品質なビジネスポートレート写真（背景ぼかし・プロ撮影推奨）を300px以上で配置。写真横に『2002年創業・日本最初期のウェブコンサルタント』というキャッチを添え、人物に親しみと権威性を同時に感じさせるレイアウトにする。</a:t>
            </a:r>
            <a:endParaRPr lang="en-US" sz="1200" dirty="0"/>
          </a:p>
        </p:txBody>
      </p:sp>
      <p:sp>
        <p:nvSpPr>
          <p:cNvPr id="12" name="Shape 10"/>
          <p:cNvSpPr/>
          <p:nvPr/>
        </p:nvSpPr>
        <p:spPr>
          <a:xfrm>
            <a:off x="548640" y="4114800"/>
            <a:ext cx="594360" cy="594360"/>
          </a:xfrm>
          <a:prstGeom prst="rect">
            <a:avLst/>
          </a:prstGeom>
          <a:solidFill>
            <a:srgbClr val="EA580C"/>
          </a:solidFill>
          <a:ln w="12700">
            <a:solidFill>
              <a:srgbClr val="EA580C"/>
            </a:solidFill>
            <a:prstDash val="solid"/>
          </a:ln>
        </p:spPr>
      </p:sp>
      <p:sp>
        <p:nvSpPr>
          <p:cNvPr id="13" name="Text 11"/>
          <p:cNvSpPr/>
          <p:nvPr/>
        </p:nvSpPr>
        <p:spPr>
          <a:xfrm>
            <a:off x="548640" y="4114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4</a:t>
            </a:r>
            <a:endParaRPr lang="en-US" sz="2200" dirty="0"/>
          </a:p>
        </p:txBody>
      </p:sp>
      <p:sp>
        <p:nvSpPr>
          <p:cNvPr id="14" name="Text 12"/>
          <p:cNvSpPr/>
          <p:nvPr/>
        </p:nvSpPr>
        <p:spPr>
          <a:xfrm>
            <a:off x="1325880" y="4069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AB3C分析のビジュアル図解（インフォグラフィック）の作成</a:t>
            </a:r>
            <a:endParaRPr lang="en-US" sz="2100" dirty="0"/>
          </a:p>
        </p:txBody>
      </p:sp>
      <p:sp>
        <p:nvSpPr>
          <p:cNvPr id="15" name="Text 13"/>
          <p:cNvSpPr/>
          <p:nvPr/>
        </p:nvSpPr>
        <p:spPr>
          <a:xfrm>
            <a:off x="1325880" y="4800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AB3Cが3C分析の進化版であるという独自性は、テキストだけでは伝わりにくい。視覚的な図解があることで訪問者の理解速度が上がり、競合との違いを直感的に認識させられる。SNSシェアやブログ記事での拡散にも使える素材になる。</a:t>
            </a:r>
            <a:endParaRPr lang="en-US" sz="1200" dirty="0"/>
          </a:p>
        </p:txBody>
      </p:sp>
      <p:sp>
        <p:nvSpPr>
          <p:cNvPr id="16" name="Text 14"/>
          <p:cNvSpPr/>
          <p:nvPr/>
        </p:nvSpPr>
        <p:spPr>
          <a:xfrm>
            <a:off x="1325880" y="5623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3C（Customer・Competitor・Company）にAとBが加わった構造を円・矢印・色分けで表現したSVG図解を作成。横に『従来の3C分析』と『AB3C分析』を並べたビフォーアフター形式にし、『選ばれる理由が明確になるまでの4ステップ』をフローチャートで追加する。</a:t>
            </a:r>
            <a:endParaRPr lang="en-US" sz="1200" dirty="0"/>
          </a:p>
        </p:txBody>
      </p:sp>
      <p:sp>
        <p:nvSpPr>
          <p:cNvPr id="17" name="Text 15"/>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8" name="Text 16"/>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21 / 27</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WEBSITE IMPROVEMENT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改善すべきデザイン・ビジュアル（3/3）</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371600"/>
            <a:ext cx="11094415" cy="274320"/>
          </a:xfrm>
          <a:prstGeom prst="rect">
            <a:avLst/>
          </a:prstGeom>
          <a:noFill/>
          <a:ln/>
        </p:spPr>
        <p:txBody>
          <a:bodyPr wrap="square" rtlCol="0" anchor="ctr"/>
          <a:lstStyle/>
          <a:p>
            <a:pPr indent="0" marL="0">
              <a:buNone/>
            </a:pPr>
            <a:r>
              <a:rPr lang="en-US" sz="1300" dirty="0">
                <a:solidFill>
                  <a:srgbClr val="555555"/>
                </a:solidFill>
                <a:latin typeface="Yu Gothic UI" pitchFamily="34" charset="0"/>
                <a:ea typeface="Yu Gothic UI" pitchFamily="34" charset="-122"/>
                <a:cs typeface="Yu Gothic UI" pitchFamily="34" charset="-120"/>
              </a:rPr>
              <a:t>視覚的に整えるべきポイント</a:t>
            </a:r>
            <a:endParaRPr lang="en-US" sz="1300" dirty="0"/>
          </a:p>
        </p:txBody>
      </p:sp>
      <p:sp>
        <p:nvSpPr>
          <p:cNvPr id="7" name="Shape 5"/>
          <p:cNvSpPr/>
          <p:nvPr/>
        </p:nvSpPr>
        <p:spPr>
          <a:xfrm>
            <a:off x="548640" y="1828800"/>
            <a:ext cx="594360" cy="594360"/>
          </a:xfrm>
          <a:prstGeom prst="rect">
            <a:avLst/>
          </a:prstGeom>
          <a:solidFill>
            <a:srgbClr val="EA580C"/>
          </a:solidFill>
          <a:ln w="12700">
            <a:solidFill>
              <a:srgbClr val="EA580C"/>
            </a:solidFill>
            <a:prstDash val="solid"/>
          </a:ln>
        </p:spPr>
      </p:sp>
      <p:sp>
        <p:nvSpPr>
          <p:cNvPr id="8" name="Text 6"/>
          <p:cNvSpPr/>
          <p:nvPr/>
        </p:nvSpPr>
        <p:spPr>
          <a:xfrm>
            <a:off x="548640" y="1828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5</a:t>
            </a:r>
            <a:endParaRPr lang="en-US" sz="2200" dirty="0"/>
          </a:p>
        </p:txBody>
      </p:sp>
      <p:sp>
        <p:nvSpPr>
          <p:cNvPr id="9" name="Text 7"/>
          <p:cNvSpPr/>
          <p:nvPr/>
        </p:nvSpPr>
        <p:spPr>
          <a:xfrm>
            <a:off x="1325880" y="1783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問い合わせ・相談フォームのデザインとコピーの改善</a:t>
            </a:r>
            <a:endParaRPr lang="en-US" sz="2100" dirty="0"/>
          </a:p>
        </p:txBody>
      </p:sp>
      <p:sp>
        <p:nvSpPr>
          <p:cNvPr id="10" name="Text 8"/>
          <p:cNvSpPr/>
          <p:nvPr/>
        </p:nvSpPr>
        <p:spPr>
          <a:xfrm>
            <a:off x="1325880" y="2514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現状のフォームが汎用的な文言（『お問い合わせ』）のみの場合、経営者が自分に必要なアクションとして認識しにくい。フォームのコピーとデザインを改善することで、ためらいなく送信できる心理的環境を作る。</a:t>
            </a:r>
            <a:endParaRPr lang="en-US" sz="1200" dirty="0"/>
          </a:p>
        </p:txBody>
      </p:sp>
      <p:sp>
        <p:nvSpPr>
          <p:cNvPr id="11" name="Text 9"/>
          <p:cNvSpPr/>
          <p:nvPr/>
        </p:nvSpPr>
        <p:spPr>
          <a:xfrm>
            <a:off x="1325880" y="3337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フォームタイトルを『価格競争から脱出したい方へ―まず現状をお聞かせください』に変更。入力項目は『会社名・氏名・現在の一番の課題（自由記述200字）・希望連絡方法』の最小限に絞る。送信ボタンは『相談してみる』という主体的な言葉にし、ボタン下に『48時間以内に権が直接返信します』という安心感を加える。</a:t>
            </a:r>
            <a:endParaRPr lang="en-US" sz="1200" dirty="0"/>
          </a:p>
        </p:txBody>
      </p:sp>
      <p:sp>
        <p:nvSpPr>
          <p:cNvPr id="12" name="Text 10"/>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3" name="Text 11"/>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22 / 27</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WEBSITE IMPROVEMENT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サイト構造の改善（1/3）</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371600"/>
            <a:ext cx="11094415" cy="274320"/>
          </a:xfrm>
          <a:prstGeom prst="rect">
            <a:avLst/>
          </a:prstGeom>
          <a:noFill/>
          <a:ln/>
        </p:spPr>
        <p:txBody>
          <a:bodyPr wrap="square" rtlCol="0" anchor="ctr"/>
          <a:lstStyle/>
          <a:p>
            <a:pPr indent="0" marL="0">
              <a:buNone/>
            </a:pPr>
            <a:r>
              <a:rPr lang="en-US" sz="1300" dirty="0">
                <a:solidFill>
                  <a:srgbClr val="555555"/>
                </a:solidFill>
                <a:latin typeface="Yu Gothic UI" pitchFamily="34" charset="0"/>
                <a:ea typeface="Yu Gothic UI" pitchFamily="34" charset="-122"/>
                <a:cs typeface="Yu Gothic UI" pitchFamily="34" charset="-120"/>
              </a:rPr>
              <a:t>情報設計・導線・ページ構成の改善</a:t>
            </a:r>
            <a:endParaRPr lang="en-US" sz="1300" dirty="0"/>
          </a:p>
        </p:txBody>
      </p:sp>
      <p:sp>
        <p:nvSpPr>
          <p:cNvPr id="7" name="Shape 5"/>
          <p:cNvSpPr/>
          <p:nvPr/>
        </p:nvSpPr>
        <p:spPr>
          <a:xfrm>
            <a:off x="548640" y="1828800"/>
            <a:ext cx="594360" cy="594360"/>
          </a:xfrm>
          <a:prstGeom prst="rect">
            <a:avLst/>
          </a:prstGeom>
          <a:solidFill>
            <a:srgbClr val="EA580C"/>
          </a:solidFill>
          <a:ln w="12700">
            <a:solidFill>
              <a:srgbClr val="EA580C"/>
            </a:solidFill>
            <a:prstDash val="solid"/>
          </a:ln>
        </p:spPr>
      </p:sp>
      <p:sp>
        <p:nvSpPr>
          <p:cNvPr id="8" name="Text 6"/>
          <p:cNvSpPr/>
          <p:nvPr/>
        </p:nvSpPr>
        <p:spPr>
          <a:xfrm>
            <a:off x="548640" y="1828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1</a:t>
            </a:r>
            <a:endParaRPr lang="en-US" sz="2200" dirty="0"/>
          </a:p>
        </p:txBody>
      </p:sp>
      <p:sp>
        <p:nvSpPr>
          <p:cNvPr id="9" name="Text 7"/>
          <p:cNvSpPr/>
          <p:nvPr/>
        </p:nvSpPr>
        <p:spPr>
          <a:xfrm>
            <a:off x="1325880" y="1783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グローバルナビゲーションの再設計（ターゲット視点の導線設計）</a:t>
            </a:r>
            <a:endParaRPr lang="en-US" sz="2100" dirty="0"/>
          </a:p>
        </p:txBody>
      </p:sp>
      <p:sp>
        <p:nvSpPr>
          <p:cNvPr id="10" name="Text 8"/>
          <p:cNvSpPr/>
          <p:nvPr/>
        </p:nvSpPr>
        <p:spPr>
          <a:xfrm>
            <a:off x="1325880" y="2514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現状のナビゲーションがサービス名や会社情報の羅列になっている場合、『価格競争に悩む経営者』が自分に必要なページに辿り着けず離脱する。訪問者の課題・段階に沿った導線設計に変えることで回遊率とCV率が改善する。</a:t>
            </a:r>
            <a:endParaRPr lang="en-US" sz="1200" dirty="0"/>
          </a:p>
        </p:txBody>
      </p:sp>
      <p:sp>
        <p:nvSpPr>
          <p:cNvPr id="11" name="Text 9"/>
          <p:cNvSpPr/>
          <p:nvPr/>
        </p:nvSpPr>
        <p:spPr>
          <a:xfrm>
            <a:off x="1325880" y="3337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ナビゲーションを『AB3Cとは｜サービス内容｜事例・実績｜著書・メディア｜相談する』の5項目に再編。『相談する』はボタン形式（異なる背景色）で目立たせる。スマートフォンではハンバーガーメニューの最下部にCTAボタンを固定表示する。</a:t>
            </a:r>
            <a:endParaRPr lang="en-US" sz="1200" dirty="0"/>
          </a:p>
        </p:txBody>
      </p:sp>
      <p:sp>
        <p:nvSpPr>
          <p:cNvPr id="12" name="Shape 10"/>
          <p:cNvSpPr/>
          <p:nvPr/>
        </p:nvSpPr>
        <p:spPr>
          <a:xfrm>
            <a:off x="548640" y="4114800"/>
            <a:ext cx="594360" cy="594360"/>
          </a:xfrm>
          <a:prstGeom prst="rect">
            <a:avLst/>
          </a:prstGeom>
          <a:solidFill>
            <a:srgbClr val="EA580C"/>
          </a:solidFill>
          <a:ln w="12700">
            <a:solidFill>
              <a:srgbClr val="EA580C"/>
            </a:solidFill>
            <a:prstDash val="solid"/>
          </a:ln>
        </p:spPr>
      </p:sp>
      <p:sp>
        <p:nvSpPr>
          <p:cNvPr id="13" name="Text 11"/>
          <p:cNvSpPr/>
          <p:nvPr/>
        </p:nvSpPr>
        <p:spPr>
          <a:xfrm>
            <a:off x="548640" y="4114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2</a:t>
            </a:r>
            <a:endParaRPr lang="en-US" sz="2200" dirty="0"/>
          </a:p>
        </p:txBody>
      </p:sp>
      <p:sp>
        <p:nvSpPr>
          <p:cNvPr id="14" name="Text 12"/>
          <p:cNvSpPr/>
          <p:nvPr/>
        </p:nvSpPr>
        <p:spPr>
          <a:xfrm>
            <a:off x="1325880" y="4069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トップページのコンテンツ優先順位の再設計</a:t>
            </a:r>
            <a:endParaRPr lang="en-US" sz="2100" dirty="0"/>
          </a:p>
        </p:txBody>
      </p:sp>
      <p:sp>
        <p:nvSpPr>
          <p:cNvPr id="15" name="Text 13"/>
          <p:cNvSpPr/>
          <p:nvPr/>
        </p:nvSpPr>
        <p:spPr>
          <a:xfrm>
            <a:off x="1325880" y="4800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ニーズ段階（危機感はあるが解決策が見えていない）の経営者に対して、①共感（自分の悩みが書いてある）→②信頼（誰が言っているか）→③理解（何をしてくれるか）→④行動（相談する）の順番でコンテンツを配置することが最もCV率を高める構造となる。</a:t>
            </a:r>
            <a:endParaRPr lang="en-US" sz="1200" dirty="0"/>
          </a:p>
        </p:txBody>
      </p:sp>
      <p:sp>
        <p:nvSpPr>
          <p:cNvPr id="16" name="Text 14"/>
          <p:cNvSpPr/>
          <p:nvPr/>
        </p:nvSpPr>
        <p:spPr>
          <a:xfrm>
            <a:off x="1325880" y="5623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①ヒーロー（戦略メッセージ＋CTA）→②ペイン共感セクション（『こんな悩みありませんか？』3〜4項目）→③AB3C解説（図解つき・詳細ページへのリンク）→④著書・登壇実績（信頼帯）→⑤支援事例（3社・ビフォーアフター）→⑥代表プロフィール（写真つき）→⑦相談フォーム の順に再配置する。</a:t>
            </a:r>
            <a:endParaRPr lang="en-US" sz="1200" dirty="0"/>
          </a:p>
        </p:txBody>
      </p:sp>
      <p:sp>
        <p:nvSpPr>
          <p:cNvPr id="17" name="Text 15"/>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8" name="Text 16"/>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23 / 27</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WEBSITE IMPROVEMENT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サイト構造の改善（2/3）</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371600"/>
            <a:ext cx="11094415" cy="274320"/>
          </a:xfrm>
          <a:prstGeom prst="rect">
            <a:avLst/>
          </a:prstGeom>
          <a:noFill/>
          <a:ln/>
        </p:spPr>
        <p:txBody>
          <a:bodyPr wrap="square" rtlCol="0" anchor="ctr"/>
          <a:lstStyle/>
          <a:p>
            <a:pPr indent="0" marL="0">
              <a:buNone/>
            </a:pPr>
            <a:r>
              <a:rPr lang="en-US" sz="1300" dirty="0">
                <a:solidFill>
                  <a:srgbClr val="555555"/>
                </a:solidFill>
                <a:latin typeface="Yu Gothic UI" pitchFamily="34" charset="0"/>
                <a:ea typeface="Yu Gothic UI" pitchFamily="34" charset="-122"/>
                <a:cs typeface="Yu Gothic UI" pitchFamily="34" charset="-120"/>
              </a:rPr>
              <a:t>情報設計・導線・ページ構成の改善</a:t>
            </a:r>
            <a:endParaRPr lang="en-US" sz="1300" dirty="0"/>
          </a:p>
        </p:txBody>
      </p:sp>
      <p:sp>
        <p:nvSpPr>
          <p:cNvPr id="7" name="Shape 5"/>
          <p:cNvSpPr/>
          <p:nvPr/>
        </p:nvSpPr>
        <p:spPr>
          <a:xfrm>
            <a:off x="548640" y="1828800"/>
            <a:ext cx="594360" cy="594360"/>
          </a:xfrm>
          <a:prstGeom prst="rect">
            <a:avLst/>
          </a:prstGeom>
          <a:solidFill>
            <a:srgbClr val="EA580C"/>
          </a:solidFill>
          <a:ln w="12700">
            <a:solidFill>
              <a:srgbClr val="EA580C"/>
            </a:solidFill>
            <a:prstDash val="solid"/>
          </a:ln>
        </p:spPr>
      </p:sp>
      <p:sp>
        <p:nvSpPr>
          <p:cNvPr id="8" name="Text 6"/>
          <p:cNvSpPr/>
          <p:nvPr/>
        </p:nvSpPr>
        <p:spPr>
          <a:xfrm>
            <a:off x="548640" y="1828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3</a:t>
            </a:r>
            <a:endParaRPr lang="en-US" sz="2200" dirty="0"/>
          </a:p>
        </p:txBody>
      </p:sp>
      <p:sp>
        <p:nvSpPr>
          <p:cNvPr id="9" name="Text 7"/>
          <p:cNvSpPr/>
          <p:nvPr/>
        </p:nvSpPr>
        <p:spPr>
          <a:xfrm>
            <a:off x="1325880" y="1783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サービスページの分離と専用LP化（ターゲット別に3本）</a:t>
            </a:r>
            <a:endParaRPr lang="en-US" sz="2100" dirty="0"/>
          </a:p>
        </p:txBody>
      </p:sp>
      <p:sp>
        <p:nvSpPr>
          <p:cNvPr id="10" name="Text 8"/>
          <p:cNvSpPr/>
          <p:nvPr/>
        </p:nvSpPr>
        <p:spPr>
          <a:xfrm>
            <a:off x="1325880" y="2514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AB3C分析結果で3つの顧客セグメント（変革期の中小企業経営者／ウェブ制作会社の高付加価値化／事業承継×DX）が特定されている。1つのサービスページで全員に訴求すると誰にも刺さらない。セグメント別の専用ページを作ることで訴求精度が上がる。</a:t>
            </a:r>
            <a:endParaRPr lang="en-US" sz="1200" dirty="0"/>
          </a:p>
        </p:txBody>
      </p:sp>
      <p:sp>
        <p:nvSpPr>
          <p:cNvPr id="11" name="Text 9"/>
          <p:cNvSpPr/>
          <p:nvPr/>
        </p:nvSpPr>
        <p:spPr>
          <a:xfrm>
            <a:off x="1325880" y="3337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①『価格競争から脱出したい経営者向け：戦略コンサルティング』②『コンサル領域に踏み込みたいウェブ制作会社向け：AB3C研修・セミナー』③『事業承継×DXで新規事業をつくりたい後継者向け：事業変革支援』の3本のランディングページを個別URLで作成し、ナビの『サービス内容』からドロップダウンで選べるようにする。</a:t>
            </a:r>
            <a:endParaRPr lang="en-US" sz="1200" dirty="0"/>
          </a:p>
        </p:txBody>
      </p:sp>
      <p:sp>
        <p:nvSpPr>
          <p:cNvPr id="12" name="Shape 10"/>
          <p:cNvSpPr/>
          <p:nvPr/>
        </p:nvSpPr>
        <p:spPr>
          <a:xfrm>
            <a:off x="548640" y="4114800"/>
            <a:ext cx="594360" cy="594360"/>
          </a:xfrm>
          <a:prstGeom prst="rect">
            <a:avLst/>
          </a:prstGeom>
          <a:solidFill>
            <a:srgbClr val="EA580C"/>
          </a:solidFill>
          <a:ln w="12700">
            <a:solidFill>
              <a:srgbClr val="EA580C"/>
            </a:solidFill>
            <a:prstDash val="solid"/>
          </a:ln>
        </p:spPr>
      </p:sp>
      <p:sp>
        <p:nvSpPr>
          <p:cNvPr id="13" name="Text 11"/>
          <p:cNvSpPr/>
          <p:nvPr/>
        </p:nvSpPr>
        <p:spPr>
          <a:xfrm>
            <a:off x="548640" y="4114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4</a:t>
            </a:r>
            <a:endParaRPr lang="en-US" sz="2200" dirty="0"/>
          </a:p>
        </p:txBody>
      </p:sp>
      <p:sp>
        <p:nvSpPr>
          <p:cNvPr id="14" name="Text 12"/>
          <p:cNvSpPr/>
          <p:nvPr/>
        </p:nvSpPr>
        <p:spPr>
          <a:xfrm>
            <a:off x="1325880" y="4069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事例・実績ページの新設と構造化</a:t>
            </a:r>
            <a:endParaRPr lang="en-US" sz="2100" dirty="0"/>
          </a:p>
        </p:txBody>
      </p:sp>
      <p:sp>
        <p:nvSpPr>
          <p:cNvPr id="15" name="Text 13"/>
          <p:cNvSpPr/>
          <p:nvPr/>
        </p:nvSpPr>
        <p:spPr>
          <a:xfrm>
            <a:off x="1325880" y="4800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中小企業経営者がコンサルタントを選ぶ際に最も参照するのは『自分と似た会社の成功事例』である。現状で事例コンテンツが不足または非構造化の場合、信頼形成の機会を逃している。事例を業種・課題別に整理することで自己投影を促せる。</a:t>
            </a:r>
            <a:endParaRPr lang="en-US" sz="1200" dirty="0"/>
          </a:p>
        </p:txBody>
      </p:sp>
      <p:sp>
        <p:nvSpPr>
          <p:cNvPr id="16" name="Text 14"/>
          <p:cNvSpPr/>
          <p:nvPr/>
        </p:nvSpPr>
        <p:spPr>
          <a:xfrm>
            <a:off x="1325880" y="5623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事例ページを業種（製造業・小売業・サービス業など）と課題（価格競争脱出・新規事業・ウェブ戦略策定）の2軸でフィルタリングできる構造にする。各事例に『課題→AB3C分析で発見したこと→実施施策→結果（数値）』の4セクションを統一フォーマットで掲載。実名掲載が難しい場合は業種・規模・課題の概要のみの匿名形式でも有効。</a:t>
            </a:r>
            <a:endParaRPr lang="en-US" sz="1200" dirty="0"/>
          </a:p>
        </p:txBody>
      </p:sp>
      <p:sp>
        <p:nvSpPr>
          <p:cNvPr id="17" name="Text 15"/>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8" name="Text 16"/>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24 / 27</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4  ─  WEBSITE IMPROVEMENT</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サイト構造の改善（3/3）</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371600"/>
            <a:ext cx="11094415" cy="274320"/>
          </a:xfrm>
          <a:prstGeom prst="rect">
            <a:avLst/>
          </a:prstGeom>
          <a:noFill/>
          <a:ln/>
        </p:spPr>
        <p:txBody>
          <a:bodyPr wrap="square" rtlCol="0" anchor="ctr"/>
          <a:lstStyle/>
          <a:p>
            <a:pPr indent="0" marL="0">
              <a:buNone/>
            </a:pPr>
            <a:r>
              <a:rPr lang="en-US" sz="1300" dirty="0">
                <a:solidFill>
                  <a:srgbClr val="555555"/>
                </a:solidFill>
                <a:latin typeface="Yu Gothic UI" pitchFamily="34" charset="0"/>
                <a:ea typeface="Yu Gothic UI" pitchFamily="34" charset="-122"/>
                <a:cs typeface="Yu Gothic UI" pitchFamily="34" charset="-120"/>
              </a:rPr>
              <a:t>情報設計・導線・ページ構成の改善</a:t>
            </a:r>
            <a:endParaRPr lang="en-US" sz="1300" dirty="0"/>
          </a:p>
        </p:txBody>
      </p:sp>
      <p:sp>
        <p:nvSpPr>
          <p:cNvPr id="7" name="Shape 5"/>
          <p:cNvSpPr/>
          <p:nvPr/>
        </p:nvSpPr>
        <p:spPr>
          <a:xfrm>
            <a:off x="548640" y="1828800"/>
            <a:ext cx="594360" cy="594360"/>
          </a:xfrm>
          <a:prstGeom prst="rect">
            <a:avLst/>
          </a:prstGeom>
          <a:solidFill>
            <a:srgbClr val="EA580C"/>
          </a:solidFill>
          <a:ln w="12700">
            <a:solidFill>
              <a:srgbClr val="EA580C"/>
            </a:solidFill>
            <a:prstDash val="solid"/>
          </a:ln>
        </p:spPr>
      </p:sp>
      <p:sp>
        <p:nvSpPr>
          <p:cNvPr id="8" name="Text 6"/>
          <p:cNvSpPr/>
          <p:nvPr/>
        </p:nvSpPr>
        <p:spPr>
          <a:xfrm>
            <a:off x="548640" y="1828800"/>
            <a:ext cx="594360" cy="594360"/>
          </a:xfrm>
          <a:prstGeom prst="rect">
            <a:avLst/>
          </a:prstGeom>
          <a:noFill/>
          <a:ln/>
        </p:spPr>
        <p:txBody>
          <a:bodyPr wrap="square" rtlCol="0" anchor="ctr"/>
          <a:lstStyle/>
          <a:p>
            <a:pPr algn="ctr" indent="0" marL="0">
              <a:buNone/>
            </a:pPr>
            <a:r>
              <a:rPr lang="en-US" sz="2200" b="1" dirty="0">
                <a:solidFill>
                  <a:srgbClr val="FFFFFF"/>
                </a:solidFill>
                <a:latin typeface="Noto Serif JP" pitchFamily="34" charset="0"/>
                <a:ea typeface="Noto Serif JP" pitchFamily="34" charset="-122"/>
                <a:cs typeface="Noto Serif JP" pitchFamily="34" charset="-120"/>
              </a:rPr>
              <a:t>5</a:t>
            </a:r>
            <a:endParaRPr lang="en-US" sz="2200" dirty="0"/>
          </a:p>
        </p:txBody>
      </p:sp>
      <p:sp>
        <p:nvSpPr>
          <p:cNvPr id="9" name="Text 7"/>
          <p:cNvSpPr/>
          <p:nvPr/>
        </p:nvSpPr>
        <p:spPr>
          <a:xfrm>
            <a:off x="1325880" y="1783080"/>
            <a:ext cx="10317175" cy="685800"/>
          </a:xfrm>
          <a:prstGeom prst="rect">
            <a:avLst/>
          </a:prstGeom>
          <a:noFill/>
          <a:ln/>
        </p:spPr>
        <p:txBody>
          <a:bodyPr wrap="square" rtlCol="0" anchor="ctr"/>
          <a:lstStyle/>
          <a:p>
            <a:pPr indent="0" marL="0">
              <a:buNone/>
            </a:pPr>
            <a:r>
              <a:rPr lang="en-US" sz="2100" b="1" dirty="0">
                <a:solidFill>
                  <a:srgbClr val="1A1A14"/>
                </a:solidFill>
                <a:latin typeface="Yu Gothic UI" pitchFamily="34" charset="0"/>
                <a:ea typeface="Yu Gothic UI" pitchFamily="34" charset="-122"/>
                <a:cs typeface="Yu Gothic UI" pitchFamily="34" charset="-120"/>
              </a:rPr>
              <a:t>SEOを意識したサイトマップと内部リンク構造の整備</a:t>
            </a:r>
            <a:endParaRPr lang="en-US" sz="2100" dirty="0"/>
          </a:p>
        </p:txBody>
      </p:sp>
      <p:sp>
        <p:nvSpPr>
          <p:cNvPr id="10" name="Text 8"/>
          <p:cNvSpPr/>
          <p:nvPr/>
        </p:nvSpPr>
        <p:spPr>
          <a:xfrm>
            <a:off x="1325880" y="251460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理由：</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ターゲット経営者は『価格競争 脱出』『選ばれる理由 作り方 中小企業』『ウェブコンサルタント 戦略』などで検索する。現状のサイト構造がSEO的に最適化されていない場合、自然検索からの流入機会を逃している。内部リンクを整備することでGoogleからの評価も上がる。</a:t>
            </a:r>
            <a:endParaRPr lang="en-US" sz="1200" dirty="0"/>
          </a:p>
        </p:txBody>
      </p:sp>
      <p:sp>
        <p:nvSpPr>
          <p:cNvPr id="11" name="Text 9"/>
          <p:cNvSpPr/>
          <p:nvPr/>
        </p:nvSpPr>
        <p:spPr>
          <a:xfrm>
            <a:off x="1325880" y="3337560"/>
            <a:ext cx="10317175" cy="777240"/>
          </a:xfrm>
          <a:prstGeom prst="rect">
            <a:avLst/>
          </a:prstGeom>
          <a:noFill/>
          <a:ln/>
        </p:spPr>
        <p:txBody>
          <a:bodyPr wrap="square" rtlCol="0" anchor="t">
            <a:normAutofit/>
          </a:bodyPr>
          <a:lstStyle/>
          <a:p>
            <a:pPr indent="0" marL="0">
              <a:lnSpc>
                <a:spcPct val="160000"/>
              </a:lnSpc>
              <a:buNone/>
            </a:pPr>
            <a:r>
              <a:rPr lang="en-US" sz="1200" b="1" dirty="0">
                <a:solidFill>
                  <a:srgbClr val="EA580C"/>
                </a:solidFill>
                <a:latin typeface="Yu Gothic UI" pitchFamily="34" charset="0"/>
                <a:ea typeface="Yu Gothic UI" pitchFamily="34" charset="-122"/>
                <a:cs typeface="Yu Gothic UI" pitchFamily="34" charset="-120"/>
              </a:rPr>
              <a:t>実装例：</a:t>
            </a:r>
            <a:pPr indent="0" marL="0">
              <a:lnSpc>
                <a:spcPct val="160000"/>
              </a:lnSpc>
              <a:buNone/>
            </a:pPr>
            <a:r>
              <a:rPr lang="en-US" sz="1200" dirty="0">
                <a:solidFill>
                  <a:srgbClr val="555555"/>
                </a:solidFill>
                <a:latin typeface="Yu Gothic UI" pitchFamily="34" charset="0"/>
                <a:ea typeface="Yu Gothic UI" pitchFamily="34" charset="-122"/>
                <a:cs typeface="Yu Gothic UI" pitchFamily="34" charset="-120"/>
              </a:rPr>
              <a:t>XMLサイトマップを作成・Search Consoleに送信。各ブログ記事から『AB3Cとは』『サービスページ』『事例ページ』への内部リンクを3箇所以上設置するルールを設ける。トップページのフッターに全ページへのリンクを設置し、クロールの網羅性を高める。パンくずリストを全ページに設置してユーザビリティとSEOを同時に改善する。</a:t>
            </a:r>
            <a:endParaRPr lang="en-US" sz="1200" dirty="0"/>
          </a:p>
        </p:txBody>
      </p:sp>
      <p:sp>
        <p:nvSpPr>
          <p:cNvPr id="12" name="Text 10"/>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3" name="Text 11"/>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25 / 27</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EA580C"/>
          </a:solidFill>
          <a:ln w="12700">
            <a:solidFill>
              <a:srgbClr val="EA580C"/>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STRATEGY ACTION</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EA580C"/>
                </a:solidFill>
                <a:latin typeface="Noto Serif JP" pitchFamily="34" charset="0"/>
                <a:ea typeface="Noto Serif JP" pitchFamily="34" charset="-122"/>
                <a:cs typeface="Noto Serif JP" pitchFamily="34" charset="-120"/>
              </a:rPr>
              <a:t>次のアクション</a:t>
            </a:r>
            <a:endParaRPr lang="en-US" sz="3000" dirty="0"/>
          </a:p>
        </p:txBody>
      </p:sp>
      <p:sp>
        <p:nvSpPr>
          <p:cNvPr id="5" name="Shape 3"/>
          <p:cNvSpPr/>
          <p:nvPr/>
        </p:nvSpPr>
        <p:spPr>
          <a:xfrm>
            <a:off x="548640" y="1280160"/>
            <a:ext cx="11094415" cy="0"/>
          </a:xfrm>
          <a:prstGeom prst="line">
            <a:avLst/>
          </a:prstGeom>
          <a:noFill/>
          <a:ln w="12700">
            <a:solidFill>
              <a:srgbClr val="EA580C"/>
            </a:solidFill>
            <a:prstDash val="solid"/>
          </a:ln>
        </p:spPr>
      </p:sp>
      <p:sp>
        <p:nvSpPr>
          <p:cNvPr id="6" name="Text 4"/>
          <p:cNvSpPr/>
          <p:nvPr/>
        </p:nvSpPr>
        <p:spPr>
          <a:xfrm>
            <a:off x="548640" y="1417320"/>
            <a:ext cx="11094415" cy="457200"/>
          </a:xfrm>
          <a:prstGeom prst="rect">
            <a:avLst/>
          </a:prstGeom>
          <a:noFill/>
          <a:ln/>
        </p:spPr>
        <p:txBody>
          <a:bodyPr wrap="square" rtlCol="0" anchor="t"/>
          <a:lstStyle/>
          <a:p>
            <a:pPr indent="0" marL="0">
              <a:lnSpc>
                <a:spcPct val="160000"/>
              </a:lnSpc>
              <a:buNone/>
            </a:pPr>
            <a:r>
              <a:rPr lang="en-US" sz="1300" dirty="0">
                <a:solidFill>
                  <a:srgbClr val="555555"/>
                </a:solidFill>
                <a:latin typeface="Yu Gothic UI" pitchFamily="34" charset="0"/>
                <a:ea typeface="Yu Gothic UI" pitchFamily="34" charset="-122"/>
                <a:cs typeface="Yu Gothic UI" pitchFamily="34" charset="-120"/>
              </a:rPr>
              <a:t>戦略指南 AI の「戦略アクション」では、確定した戦略をもとに10テーマで具体的な施策を検討できます。</a:t>
            </a:r>
            <a:endParaRPr lang="en-US" sz="1300" dirty="0"/>
          </a:p>
        </p:txBody>
      </p:sp>
      <p:sp>
        <p:nvSpPr>
          <p:cNvPr id="7" name="Shape 5"/>
          <p:cNvSpPr/>
          <p:nvPr/>
        </p:nvSpPr>
        <p:spPr>
          <a:xfrm>
            <a:off x="548640" y="1965960"/>
            <a:ext cx="2636444" cy="502920"/>
          </a:xfrm>
          <a:prstGeom prst="rect">
            <a:avLst/>
          </a:prstGeom>
          <a:solidFill>
            <a:srgbClr val="EA580C"/>
          </a:solidFill>
          <a:ln w="12700">
            <a:solidFill>
              <a:srgbClr val="EA580C"/>
            </a:solidFill>
            <a:prstDash val="solid"/>
          </a:ln>
        </p:spPr>
      </p:sp>
      <p:sp>
        <p:nvSpPr>
          <p:cNvPr id="8" name="Text 6"/>
          <p:cNvSpPr/>
          <p:nvPr/>
        </p:nvSpPr>
        <p:spPr>
          <a:xfrm>
            <a:off x="685800" y="1965960"/>
            <a:ext cx="2362124" cy="502920"/>
          </a:xfrm>
          <a:prstGeom prst="rect">
            <a:avLst/>
          </a:prstGeom>
          <a:noFill/>
          <a:ln/>
        </p:spPr>
        <p:txBody>
          <a:bodyPr wrap="square" rtlCol="0" anchor="ctr"/>
          <a:lstStyle/>
          <a:p>
            <a:pPr algn="ctr" indent="0" marL="0">
              <a:buNone/>
            </a:pPr>
            <a:r>
              <a:rPr lang="en-US" sz="1500" b="1" dirty="0">
                <a:solidFill>
                  <a:srgbClr val="FFFFFF"/>
                </a:solidFill>
                <a:latin typeface="Noto Serif JP" pitchFamily="34" charset="0"/>
                <a:ea typeface="Noto Serif JP" pitchFamily="34" charset="-122"/>
                <a:cs typeface="Noto Serif JP" pitchFamily="34" charset="-120"/>
              </a:rPr>
              <a:t>集客</a:t>
            </a:r>
            <a:endParaRPr lang="en-US" sz="1500" dirty="0"/>
          </a:p>
        </p:txBody>
      </p:sp>
      <p:sp>
        <p:nvSpPr>
          <p:cNvPr id="9" name="Shape 7"/>
          <p:cNvSpPr/>
          <p:nvPr/>
        </p:nvSpPr>
        <p:spPr>
          <a:xfrm>
            <a:off x="548640" y="2468880"/>
            <a:ext cx="2636444" cy="3383280"/>
          </a:xfrm>
          <a:prstGeom prst="rect">
            <a:avLst/>
          </a:prstGeom>
          <a:solidFill>
            <a:srgbClr val="FFF7ED"/>
          </a:solidFill>
          <a:ln w="6350">
            <a:solidFill>
              <a:srgbClr val="EA580C"/>
            </a:solidFill>
            <a:prstDash val="solid"/>
          </a:ln>
        </p:spPr>
      </p:sp>
      <p:sp>
        <p:nvSpPr>
          <p:cNvPr id="10" name="Text 8"/>
          <p:cNvSpPr/>
          <p:nvPr/>
        </p:nvSpPr>
        <p:spPr>
          <a:xfrm>
            <a:off x="685800" y="260604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SEO</a:t>
            </a:r>
            <a:endParaRPr lang="en-US" sz="1200" dirty="0"/>
          </a:p>
        </p:txBody>
      </p:sp>
      <p:sp>
        <p:nvSpPr>
          <p:cNvPr id="11" name="Text 9"/>
          <p:cNvSpPr/>
          <p:nvPr/>
        </p:nvSpPr>
        <p:spPr>
          <a:xfrm>
            <a:off x="868680" y="292608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検索流入を高める対策</a:t>
            </a:r>
            <a:endParaRPr lang="en-US" sz="900" dirty="0"/>
          </a:p>
        </p:txBody>
      </p:sp>
      <p:sp>
        <p:nvSpPr>
          <p:cNvPr id="12" name="Text 10"/>
          <p:cNvSpPr/>
          <p:nvPr/>
        </p:nvSpPr>
        <p:spPr>
          <a:xfrm>
            <a:off x="685800" y="338328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SNS</a:t>
            </a:r>
            <a:endParaRPr lang="en-US" sz="1200" dirty="0"/>
          </a:p>
        </p:txBody>
      </p:sp>
      <p:sp>
        <p:nvSpPr>
          <p:cNvPr id="13" name="Text 11"/>
          <p:cNvSpPr/>
          <p:nvPr/>
        </p:nvSpPr>
        <p:spPr>
          <a:xfrm>
            <a:off x="868680" y="370332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SNS 運用とエンゲージメント</a:t>
            </a:r>
            <a:endParaRPr lang="en-US" sz="900" dirty="0"/>
          </a:p>
        </p:txBody>
      </p:sp>
      <p:sp>
        <p:nvSpPr>
          <p:cNvPr id="14" name="Text 12"/>
          <p:cNvSpPr/>
          <p:nvPr/>
        </p:nvSpPr>
        <p:spPr>
          <a:xfrm>
            <a:off x="685800" y="416052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Web広告</a:t>
            </a:r>
            <a:endParaRPr lang="en-US" sz="1200" dirty="0"/>
          </a:p>
        </p:txBody>
      </p:sp>
      <p:sp>
        <p:nvSpPr>
          <p:cNvPr id="15" name="Text 13"/>
          <p:cNvSpPr/>
          <p:nvPr/>
        </p:nvSpPr>
        <p:spPr>
          <a:xfrm>
            <a:off x="868680" y="448056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リスティング・ディスプレイ広告</a:t>
            </a:r>
            <a:endParaRPr lang="en-US" sz="900" dirty="0"/>
          </a:p>
        </p:txBody>
      </p:sp>
      <p:sp>
        <p:nvSpPr>
          <p:cNvPr id="16" name="Text 14"/>
          <p:cNvSpPr/>
          <p:nvPr/>
        </p:nvSpPr>
        <p:spPr>
          <a:xfrm>
            <a:off x="685800" y="493776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Googleマップ</a:t>
            </a:r>
            <a:endParaRPr lang="en-US" sz="1200" dirty="0"/>
          </a:p>
        </p:txBody>
      </p:sp>
      <p:sp>
        <p:nvSpPr>
          <p:cNvPr id="17" name="Text 15"/>
          <p:cNvSpPr/>
          <p:nvPr/>
        </p:nvSpPr>
        <p:spPr>
          <a:xfrm>
            <a:off x="868680" y="525780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ローカル検索対策（MEO）</a:t>
            </a:r>
            <a:endParaRPr lang="en-US" sz="900" dirty="0"/>
          </a:p>
        </p:txBody>
      </p:sp>
      <p:sp>
        <p:nvSpPr>
          <p:cNvPr id="18" name="Shape 16"/>
          <p:cNvSpPr/>
          <p:nvPr/>
        </p:nvSpPr>
        <p:spPr>
          <a:xfrm>
            <a:off x="3367964" y="1965960"/>
            <a:ext cx="2636444" cy="502920"/>
          </a:xfrm>
          <a:prstGeom prst="rect">
            <a:avLst/>
          </a:prstGeom>
          <a:solidFill>
            <a:srgbClr val="EA580C"/>
          </a:solidFill>
          <a:ln w="12700">
            <a:solidFill>
              <a:srgbClr val="EA580C"/>
            </a:solidFill>
            <a:prstDash val="solid"/>
          </a:ln>
        </p:spPr>
      </p:sp>
      <p:sp>
        <p:nvSpPr>
          <p:cNvPr id="19" name="Text 17"/>
          <p:cNvSpPr/>
          <p:nvPr/>
        </p:nvSpPr>
        <p:spPr>
          <a:xfrm>
            <a:off x="3505124" y="1965960"/>
            <a:ext cx="2362124" cy="502920"/>
          </a:xfrm>
          <a:prstGeom prst="rect">
            <a:avLst/>
          </a:prstGeom>
          <a:noFill/>
          <a:ln/>
        </p:spPr>
        <p:txBody>
          <a:bodyPr wrap="square" rtlCol="0" anchor="ctr"/>
          <a:lstStyle/>
          <a:p>
            <a:pPr algn="ctr" indent="0" marL="0">
              <a:buNone/>
            </a:pPr>
            <a:r>
              <a:rPr lang="en-US" sz="1500" b="1" dirty="0">
                <a:solidFill>
                  <a:srgbClr val="FFFFFF"/>
                </a:solidFill>
                <a:latin typeface="Noto Serif JP" pitchFamily="34" charset="0"/>
                <a:ea typeface="Noto Serif JP" pitchFamily="34" charset="-122"/>
                <a:cs typeface="Noto Serif JP" pitchFamily="34" charset="-120"/>
              </a:rPr>
              <a:t>販促・PR</a:t>
            </a:r>
            <a:endParaRPr lang="en-US" sz="1500" dirty="0"/>
          </a:p>
        </p:txBody>
      </p:sp>
      <p:sp>
        <p:nvSpPr>
          <p:cNvPr id="20" name="Shape 18"/>
          <p:cNvSpPr/>
          <p:nvPr/>
        </p:nvSpPr>
        <p:spPr>
          <a:xfrm>
            <a:off x="3367964" y="2468880"/>
            <a:ext cx="2636444" cy="3383280"/>
          </a:xfrm>
          <a:prstGeom prst="rect">
            <a:avLst/>
          </a:prstGeom>
          <a:solidFill>
            <a:srgbClr val="FFF7ED"/>
          </a:solidFill>
          <a:ln w="6350">
            <a:solidFill>
              <a:srgbClr val="EA580C"/>
            </a:solidFill>
            <a:prstDash val="solid"/>
          </a:ln>
        </p:spPr>
      </p:sp>
      <p:sp>
        <p:nvSpPr>
          <p:cNvPr id="21" name="Text 19"/>
          <p:cNvSpPr/>
          <p:nvPr/>
        </p:nvSpPr>
        <p:spPr>
          <a:xfrm>
            <a:off x="3505124" y="260604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チラシ・DM</a:t>
            </a:r>
            <a:endParaRPr lang="en-US" sz="1200" dirty="0"/>
          </a:p>
        </p:txBody>
      </p:sp>
      <p:sp>
        <p:nvSpPr>
          <p:cNvPr id="22" name="Text 20"/>
          <p:cNvSpPr/>
          <p:nvPr/>
        </p:nvSpPr>
        <p:spPr>
          <a:xfrm>
            <a:off x="3688004" y="292608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紙媒体での販促企画</a:t>
            </a:r>
            <a:endParaRPr lang="en-US" sz="900" dirty="0"/>
          </a:p>
        </p:txBody>
      </p:sp>
      <p:sp>
        <p:nvSpPr>
          <p:cNvPr id="23" name="Text 21"/>
          <p:cNvSpPr/>
          <p:nvPr/>
        </p:nvSpPr>
        <p:spPr>
          <a:xfrm>
            <a:off x="3505124" y="338328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プレスリリース</a:t>
            </a:r>
            <a:endParaRPr lang="en-US" sz="1200" dirty="0"/>
          </a:p>
        </p:txBody>
      </p:sp>
      <p:sp>
        <p:nvSpPr>
          <p:cNvPr id="24" name="Text 22"/>
          <p:cNvSpPr/>
          <p:nvPr/>
        </p:nvSpPr>
        <p:spPr>
          <a:xfrm>
            <a:off x="3688004" y="370332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メディア露出と認知拡大</a:t>
            </a:r>
            <a:endParaRPr lang="en-US" sz="900" dirty="0"/>
          </a:p>
        </p:txBody>
      </p:sp>
      <p:sp>
        <p:nvSpPr>
          <p:cNvPr id="25" name="Shape 23"/>
          <p:cNvSpPr/>
          <p:nvPr/>
        </p:nvSpPr>
        <p:spPr>
          <a:xfrm>
            <a:off x="6187288" y="1965960"/>
            <a:ext cx="2636444" cy="502920"/>
          </a:xfrm>
          <a:prstGeom prst="rect">
            <a:avLst/>
          </a:prstGeom>
          <a:solidFill>
            <a:srgbClr val="EA580C"/>
          </a:solidFill>
          <a:ln w="12700">
            <a:solidFill>
              <a:srgbClr val="EA580C"/>
            </a:solidFill>
            <a:prstDash val="solid"/>
          </a:ln>
        </p:spPr>
      </p:sp>
      <p:sp>
        <p:nvSpPr>
          <p:cNvPr id="26" name="Text 24"/>
          <p:cNvSpPr/>
          <p:nvPr/>
        </p:nvSpPr>
        <p:spPr>
          <a:xfrm>
            <a:off x="6324448" y="1965960"/>
            <a:ext cx="2362124" cy="502920"/>
          </a:xfrm>
          <a:prstGeom prst="rect">
            <a:avLst/>
          </a:prstGeom>
          <a:noFill/>
          <a:ln/>
        </p:spPr>
        <p:txBody>
          <a:bodyPr wrap="square" rtlCol="0" anchor="ctr"/>
          <a:lstStyle/>
          <a:p>
            <a:pPr algn="ctr" indent="0" marL="0">
              <a:buNone/>
            </a:pPr>
            <a:r>
              <a:rPr lang="en-US" sz="1500" b="1" dirty="0">
                <a:solidFill>
                  <a:srgbClr val="FFFFFF"/>
                </a:solidFill>
                <a:latin typeface="Noto Serif JP" pitchFamily="34" charset="0"/>
                <a:ea typeface="Noto Serif JP" pitchFamily="34" charset="-122"/>
                <a:cs typeface="Noto Serif JP" pitchFamily="34" charset="-120"/>
              </a:rPr>
              <a:t>コンテンツ・営業</a:t>
            </a:r>
            <a:endParaRPr lang="en-US" sz="1500" dirty="0"/>
          </a:p>
        </p:txBody>
      </p:sp>
      <p:sp>
        <p:nvSpPr>
          <p:cNvPr id="27" name="Shape 25"/>
          <p:cNvSpPr/>
          <p:nvPr/>
        </p:nvSpPr>
        <p:spPr>
          <a:xfrm>
            <a:off x="6187288" y="2468880"/>
            <a:ext cx="2636444" cy="3383280"/>
          </a:xfrm>
          <a:prstGeom prst="rect">
            <a:avLst/>
          </a:prstGeom>
          <a:solidFill>
            <a:srgbClr val="FFF7ED"/>
          </a:solidFill>
          <a:ln w="6350">
            <a:solidFill>
              <a:srgbClr val="EA580C"/>
            </a:solidFill>
            <a:prstDash val="solid"/>
          </a:ln>
        </p:spPr>
      </p:sp>
      <p:sp>
        <p:nvSpPr>
          <p:cNvPr id="28" name="Text 26"/>
          <p:cNvSpPr/>
          <p:nvPr/>
        </p:nvSpPr>
        <p:spPr>
          <a:xfrm>
            <a:off x="6324448" y="260604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ウェブサイト改善</a:t>
            </a:r>
            <a:endParaRPr lang="en-US" sz="1200" dirty="0"/>
          </a:p>
        </p:txBody>
      </p:sp>
      <p:sp>
        <p:nvSpPr>
          <p:cNvPr id="29" name="Text 27"/>
          <p:cNvSpPr/>
          <p:nvPr/>
        </p:nvSpPr>
        <p:spPr>
          <a:xfrm>
            <a:off x="6507328" y="292608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コンテンツ・デザイン・構造の改善</a:t>
            </a:r>
            <a:endParaRPr lang="en-US" sz="900" dirty="0"/>
          </a:p>
        </p:txBody>
      </p:sp>
      <p:sp>
        <p:nvSpPr>
          <p:cNvPr id="30" name="Text 28"/>
          <p:cNvSpPr/>
          <p:nvPr/>
        </p:nvSpPr>
        <p:spPr>
          <a:xfrm>
            <a:off x="6324448" y="338328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営業資料</a:t>
            </a:r>
            <a:endParaRPr lang="en-US" sz="1200" dirty="0"/>
          </a:p>
        </p:txBody>
      </p:sp>
      <p:sp>
        <p:nvSpPr>
          <p:cNvPr id="31" name="Text 29"/>
          <p:cNvSpPr/>
          <p:nvPr/>
        </p:nvSpPr>
        <p:spPr>
          <a:xfrm>
            <a:off x="6507328" y="370332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提案書・パンフレットの整備</a:t>
            </a:r>
            <a:endParaRPr lang="en-US" sz="900" dirty="0"/>
          </a:p>
        </p:txBody>
      </p:sp>
      <p:sp>
        <p:nvSpPr>
          <p:cNvPr id="32" name="Shape 30"/>
          <p:cNvSpPr/>
          <p:nvPr/>
        </p:nvSpPr>
        <p:spPr>
          <a:xfrm>
            <a:off x="9006611" y="1965960"/>
            <a:ext cx="2636444" cy="502920"/>
          </a:xfrm>
          <a:prstGeom prst="rect">
            <a:avLst/>
          </a:prstGeom>
          <a:solidFill>
            <a:srgbClr val="EA580C"/>
          </a:solidFill>
          <a:ln w="12700">
            <a:solidFill>
              <a:srgbClr val="EA580C"/>
            </a:solidFill>
            <a:prstDash val="solid"/>
          </a:ln>
        </p:spPr>
      </p:sp>
      <p:sp>
        <p:nvSpPr>
          <p:cNvPr id="33" name="Text 31"/>
          <p:cNvSpPr/>
          <p:nvPr/>
        </p:nvSpPr>
        <p:spPr>
          <a:xfrm>
            <a:off x="9143771" y="1965960"/>
            <a:ext cx="2362124" cy="502920"/>
          </a:xfrm>
          <a:prstGeom prst="rect">
            <a:avLst/>
          </a:prstGeom>
          <a:noFill/>
          <a:ln/>
        </p:spPr>
        <p:txBody>
          <a:bodyPr wrap="square" rtlCol="0" anchor="ctr"/>
          <a:lstStyle/>
          <a:p>
            <a:pPr algn="ctr" indent="0" marL="0">
              <a:buNone/>
            </a:pPr>
            <a:r>
              <a:rPr lang="en-US" sz="1500" b="1" dirty="0">
                <a:solidFill>
                  <a:srgbClr val="FFFFFF"/>
                </a:solidFill>
                <a:latin typeface="Noto Serif JP" pitchFamily="34" charset="0"/>
                <a:ea typeface="Noto Serif JP" pitchFamily="34" charset="-122"/>
                <a:cs typeface="Noto Serif JP" pitchFamily="34" charset="-120"/>
              </a:rPr>
              <a:t>経営・組織</a:t>
            </a:r>
            <a:endParaRPr lang="en-US" sz="1500" dirty="0"/>
          </a:p>
        </p:txBody>
      </p:sp>
      <p:sp>
        <p:nvSpPr>
          <p:cNvPr id="34" name="Shape 32"/>
          <p:cNvSpPr/>
          <p:nvPr/>
        </p:nvSpPr>
        <p:spPr>
          <a:xfrm>
            <a:off x="9006611" y="2468880"/>
            <a:ext cx="2636444" cy="3383280"/>
          </a:xfrm>
          <a:prstGeom prst="rect">
            <a:avLst/>
          </a:prstGeom>
          <a:solidFill>
            <a:srgbClr val="FFF7ED"/>
          </a:solidFill>
          <a:ln w="6350">
            <a:solidFill>
              <a:srgbClr val="EA580C"/>
            </a:solidFill>
            <a:prstDash val="solid"/>
          </a:ln>
        </p:spPr>
      </p:sp>
      <p:sp>
        <p:nvSpPr>
          <p:cNvPr id="35" name="Text 33"/>
          <p:cNvSpPr/>
          <p:nvPr/>
        </p:nvSpPr>
        <p:spPr>
          <a:xfrm>
            <a:off x="9143771" y="260604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採用</a:t>
            </a:r>
            <a:endParaRPr lang="en-US" sz="1200" dirty="0"/>
          </a:p>
        </p:txBody>
      </p:sp>
      <p:sp>
        <p:nvSpPr>
          <p:cNvPr id="36" name="Text 34"/>
          <p:cNvSpPr/>
          <p:nvPr/>
        </p:nvSpPr>
        <p:spPr>
          <a:xfrm>
            <a:off x="9326651" y="292608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ビジョン・キャリアプランの言語化</a:t>
            </a:r>
            <a:endParaRPr lang="en-US" sz="900" dirty="0"/>
          </a:p>
        </p:txBody>
      </p:sp>
      <p:sp>
        <p:nvSpPr>
          <p:cNvPr id="37" name="Text 35"/>
          <p:cNvSpPr/>
          <p:nvPr/>
        </p:nvSpPr>
        <p:spPr>
          <a:xfrm>
            <a:off x="9143771" y="3383280"/>
            <a:ext cx="2362124" cy="292608"/>
          </a:xfrm>
          <a:prstGeom prst="rect">
            <a:avLst/>
          </a:prstGeom>
          <a:noFill/>
          <a:ln/>
        </p:spPr>
        <p:txBody>
          <a:bodyPr wrap="square" rtlCol="0" anchor="ctr"/>
          <a:lstStyle/>
          <a:p>
            <a:pPr indent="0" marL="0">
              <a:buNone/>
            </a:pPr>
            <a:r>
              <a:rPr lang="en-US" sz="1200" b="1" dirty="0">
                <a:solidFill>
                  <a:srgbClr val="EA580C"/>
                </a:solidFill>
                <a:latin typeface="Yu Gothic UI" pitchFamily="34" charset="0"/>
                <a:ea typeface="Yu Gothic UI" pitchFamily="34" charset="-122"/>
                <a:cs typeface="Yu Gothic UI" pitchFamily="34" charset="-120"/>
              </a:rPr>
              <a:t>・</a:t>
            </a:r>
            <a:pPr indent="0" marL="0">
              <a:buNone/>
            </a:pPr>
            <a:r>
              <a:rPr lang="en-US" sz="1200" b="1" dirty="0">
                <a:solidFill>
                  <a:srgbClr val="1A1A14"/>
                </a:solidFill>
                <a:latin typeface="Yu Gothic UI" pitchFamily="34" charset="0"/>
                <a:ea typeface="Yu Gothic UI" pitchFamily="34" charset="-122"/>
                <a:cs typeface="Yu Gothic UI" pitchFamily="34" charset="-120"/>
              </a:rPr>
              <a:t>補助金</a:t>
            </a:r>
            <a:endParaRPr lang="en-US" sz="1200" dirty="0"/>
          </a:p>
        </p:txBody>
      </p:sp>
      <p:sp>
        <p:nvSpPr>
          <p:cNvPr id="38" name="Text 36"/>
          <p:cNvSpPr/>
          <p:nvPr/>
        </p:nvSpPr>
        <p:spPr>
          <a:xfrm>
            <a:off x="9326651" y="3703320"/>
            <a:ext cx="2179244" cy="411480"/>
          </a:xfrm>
          <a:prstGeom prst="rect">
            <a:avLst/>
          </a:prstGeom>
          <a:noFill/>
          <a:ln/>
        </p:spPr>
        <p:txBody>
          <a:bodyPr wrap="square" rtlCol="0" anchor="t"/>
          <a:lstStyle/>
          <a:p>
            <a:pPr indent="0" marL="0">
              <a:lnSpc>
                <a:spcPct val="135000"/>
              </a:lnSpc>
              <a:buNone/>
            </a:pPr>
            <a:r>
              <a:rPr lang="en-US" sz="900" dirty="0">
                <a:solidFill>
                  <a:srgbClr val="555555"/>
                </a:solidFill>
                <a:latin typeface="Yu Gothic UI" pitchFamily="34" charset="0"/>
                <a:ea typeface="Yu Gothic UI" pitchFamily="34" charset="-122"/>
                <a:cs typeface="Yu Gothic UI" pitchFamily="34" charset="-120"/>
              </a:rPr>
              <a:t>持続化補助金などの計画書化</a:t>
            </a:r>
            <a:endParaRPr lang="en-US" sz="900" dirty="0"/>
          </a:p>
        </p:txBody>
      </p:sp>
      <p:sp>
        <p:nvSpPr>
          <p:cNvPr id="39" name="Text 37"/>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40" name="Text 38"/>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26 / 27</a:t>
            </a:r>
            <a:endParaRPr lang="en-US" sz="9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1A1A14"/>
        </a:solidFill>
      </p:bgPr>
    </p:bg>
    <p:spTree>
      <p:nvGrpSpPr>
        <p:cNvPr id="1" name=""/>
        <p:cNvGrpSpPr/>
        <p:nvPr/>
      </p:nvGrpSpPr>
      <p:grpSpPr>
        <a:xfrm>
          <a:off x="0" y="0"/>
          <a:ext cx="0" cy="0"/>
          <a:chOff x="0" y="0"/>
          <a:chExt cx="0" cy="0"/>
        </a:xfrm>
      </p:grpSpPr>
      <p:sp>
        <p:nvSpPr>
          <p:cNvPr id="2" name="Text 0"/>
          <p:cNvSpPr/>
          <p:nvPr/>
        </p:nvSpPr>
        <p:spPr>
          <a:xfrm>
            <a:off x="0" y="2286000"/>
            <a:ext cx="12191695" cy="731520"/>
          </a:xfrm>
          <a:prstGeom prst="rect">
            <a:avLst/>
          </a:prstGeom>
          <a:noFill/>
          <a:ln/>
        </p:spPr>
        <p:txBody>
          <a:bodyPr wrap="square" rtlCol="0" anchor="ctr"/>
          <a:lstStyle/>
          <a:p>
            <a:pPr algn="ctr" indent="0" marL="0">
              <a:buNone/>
            </a:pPr>
            <a:r>
              <a:rPr lang="en-US" sz="4800" b="1" dirty="0">
                <a:solidFill>
                  <a:srgbClr val="FFFFFF"/>
                </a:solidFill>
                <a:latin typeface="Noto Serif JP" pitchFamily="34" charset="0"/>
                <a:ea typeface="Noto Serif JP" pitchFamily="34" charset="-122"/>
                <a:cs typeface="Noto Serif JP" pitchFamily="34" charset="-120"/>
              </a:rPr>
              <a:t>戦略指南 AI</a:t>
            </a:r>
            <a:endParaRPr lang="en-US" sz="4800" dirty="0"/>
          </a:p>
        </p:txBody>
      </p:sp>
      <p:sp>
        <p:nvSpPr>
          <p:cNvPr id="3" name="Text 1"/>
          <p:cNvSpPr/>
          <p:nvPr/>
        </p:nvSpPr>
        <p:spPr>
          <a:xfrm>
            <a:off x="0" y="3108960"/>
            <a:ext cx="12191695" cy="457200"/>
          </a:xfrm>
          <a:prstGeom prst="rect">
            <a:avLst/>
          </a:prstGeom>
          <a:noFill/>
          <a:ln/>
        </p:spPr>
        <p:txBody>
          <a:bodyPr wrap="square" rtlCol="0" anchor="ctr"/>
          <a:lstStyle/>
          <a:p>
            <a:pPr algn="ctr" indent="0" marL="0">
              <a:buNone/>
            </a:pPr>
            <a:r>
              <a:rPr lang="en-US" sz="1800" dirty="0">
                <a:solidFill>
                  <a:srgbClr val="DDDDDD"/>
                </a:solidFill>
                <a:latin typeface="Yu Gothic UI" pitchFamily="34" charset="0"/>
                <a:ea typeface="Yu Gothic UI" pitchFamily="34" charset="-122"/>
                <a:cs typeface="Yu Gothic UI" pitchFamily="34" charset="-120"/>
              </a:rPr>
              <a:t>AB3C で戦略を「分析 → 策定 → 実行」まで一気通貫</a:t>
            </a:r>
            <a:endParaRPr lang="en-US" sz="1800" dirty="0"/>
          </a:p>
        </p:txBody>
      </p:sp>
      <p:sp>
        <p:nvSpPr>
          <p:cNvPr id="4" name="Text 2"/>
          <p:cNvSpPr/>
          <p:nvPr/>
        </p:nvSpPr>
        <p:spPr>
          <a:xfrm>
            <a:off x="1828800" y="3840480"/>
            <a:ext cx="8534095" cy="1097280"/>
          </a:xfrm>
          <a:prstGeom prst="rect">
            <a:avLst/>
          </a:prstGeom>
          <a:noFill/>
          <a:ln/>
        </p:spPr>
        <p:txBody>
          <a:bodyPr wrap="square" rtlCol="0" anchor="t"/>
          <a:lstStyle/>
          <a:p>
            <a:pPr algn="ctr" indent="0" marL="0">
              <a:buNone/>
            </a:pPr>
            <a:r>
              <a:rPr lang="en-US" sz="1400" dirty="0">
                <a:solidFill>
                  <a:srgbClr val="BBBBBB"/>
                </a:solidFill>
                <a:latin typeface="Yu Gothic UI" pitchFamily="34" charset="0"/>
                <a:ea typeface="Yu Gothic UI" pitchFamily="34" charset="-122"/>
                <a:cs typeface="Yu Gothic UI" pitchFamily="34" charset="-120"/>
              </a:rPr>
              <a:t>AB3C フレームワークを活用した戦略策定 SaaS。分析 → 戦略策定 → アクションまでを一気通貫で支援します。</a:t>
            </a:r>
            <a:endParaRPr lang="en-US" sz="1400" dirty="0"/>
          </a:p>
        </p:txBody>
      </p:sp>
      <p:sp>
        <p:nvSpPr>
          <p:cNvPr id="5" name="Text 3">
            <a:hlinkClick r:id="rId1" tooltip=""/>
          </p:cNvPr>
          <p:cNvSpPr/>
          <p:nvPr/>
        </p:nvSpPr>
        <p:spPr>
          <a:xfrm>
            <a:off x="0" y="5303520"/>
            <a:ext cx="12191695" cy="457200"/>
          </a:xfrm>
          <a:prstGeom prst="rect">
            <a:avLst/>
          </a:prstGeom>
          <a:noFill/>
          <a:ln/>
        </p:spPr>
        <p:txBody>
          <a:bodyPr wrap="square" rtlCol="0" anchor="ctr"/>
          <a:lstStyle/>
          <a:p>
            <a:pPr algn="ctr" indent="0" marL="0">
              <a:buNone/>
            </a:pPr>
            <a:r>
              <a:rPr lang="en-US" sz="2000" u="sng" dirty="0">
                <a:solidFill>
                  <a:srgbClr val="1A6FD4"/>
                </a:solidFill>
                <a:latin typeface="Consolas" pitchFamily="34" charset="0"/>
                <a:ea typeface="Consolas" pitchFamily="34" charset="-122"/>
                <a:cs typeface="Consolas" pitchFamily="34" charset="-120"/>
                <a:hlinkClick r:id="rId1" invalidUrl="" action="" tgtFrame="" tooltip="" history="1" highlightClick="0" endSnd="0">
                  <a:extLst>
                    <a:ext uri="{A12FA001-AC4F-418D-AE19-62706E023703}">
                      <ahyp:hlinkClr xmlns:ahyp="http://schemas.microsoft.com/office/drawing/2018/hyperlinkcolor" val="tx"/>
                    </a:ext>
                  </a:extLst>
                </a:hlinkClick>
              </a:rPr>
              <a:t>senryaku.ai</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1A1A14"/>
          </a:solidFill>
          <a:ln w="12700">
            <a:solidFill>
              <a:srgbClr val="1A1A14"/>
            </a:solidFill>
            <a:prstDash val="solid"/>
          </a:ln>
        </p:spPr>
      </p:sp>
      <p:sp>
        <p:nvSpPr>
          <p:cNvPr id="3" name="Text 1"/>
          <p:cNvSpPr/>
          <p:nvPr/>
        </p:nvSpPr>
        <p:spPr>
          <a:xfrm>
            <a:off x="548640" y="457200"/>
            <a:ext cx="11094415" cy="640080"/>
          </a:xfrm>
          <a:prstGeom prst="rect">
            <a:avLst/>
          </a:prstGeom>
          <a:noFill/>
          <a:ln/>
        </p:spPr>
        <p:txBody>
          <a:bodyPr wrap="square" rtlCol="0" anchor="ctr"/>
          <a:lstStyle/>
          <a:p>
            <a:pPr indent="0" marL="0">
              <a:buNone/>
            </a:pPr>
            <a:r>
              <a:rPr lang="en-US" sz="3000" b="1" dirty="0">
                <a:solidFill>
                  <a:srgbClr val="1A1A14"/>
                </a:solidFill>
                <a:latin typeface="Noto Serif JP" pitchFamily="34" charset="0"/>
                <a:ea typeface="Noto Serif JP" pitchFamily="34" charset="-122"/>
                <a:cs typeface="Noto Serif JP" pitchFamily="34" charset="-120"/>
              </a:rPr>
              <a:t>分析対象</a:t>
            </a:r>
            <a:endParaRPr lang="en-US" sz="3000" dirty="0"/>
          </a:p>
        </p:txBody>
      </p:sp>
      <p:sp>
        <p:nvSpPr>
          <p:cNvPr id="4" name="Shape 2"/>
          <p:cNvSpPr/>
          <p:nvPr/>
        </p:nvSpPr>
        <p:spPr>
          <a:xfrm>
            <a:off x="548640" y="1280160"/>
            <a:ext cx="11094415" cy="0"/>
          </a:xfrm>
          <a:prstGeom prst="line">
            <a:avLst/>
          </a:prstGeom>
          <a:noFill/>
          <a:ln w="12700">
            <a:solidFill>
              <a:srgbClr val="1A1A14"/>
            </a:solidFill>
            <a:prstDash val="solid"/>
          </a:ln>
        </p:spPr>
      </p:sp>
      <p:sp>
        <p:nvSpPr>
          <p:cNvPr id="5" name="Text 3"/>
          <p:cNvSpPr/>
          <p:nvPr/>
        </p:nvSpPr>
        <p:spPr>
          <a:xfrm>
            <a:off x="548640" y="1371600"/>
            <a:ext cx="11094415" cy="640080"/>
          </a:xfrm>
          <a:prstGeom prst="rect">
            <a:avLst/>
          </a:prstGeom>
          <a:noFill/>
          <a:ln/>
        </p:spPr>
        <p:txBody>
          <a:bodyPr wrap="square" rtlCol="0" anchor="ctr"/>
          <a:lstStyle/>
          <a:p>
            <a:pPr indent="0" marL="0">
              <a:buNone/>
            </a:pPr>
            <a:r>
              <a:rPr lang="en-US" sz="3600" b="1" dirty="0">
                <a:solidFill>
                  <a:srgbClr val="1A1A14"/>
                </a:solidFill>
                <a:latin typeface="Noto Serif JP" pitchFamily="34" charset="0"/>
                <a:ea typeface="Noto Serif JP" pitchFamily="34" charset="-122"/>
                <a:cs typeface="Noto Serif JP" pitchFamily="34" charset="-120"/>
              </a:rPr>
              <a:t>gonweb.co.jp</a:t>
            </a:r>
            <a:endParaRPr lang="en-US" sz="3600" dirty="0"/>
          </a:p>
        </p:txBody>
      </p:sp>
      <p:sp>
        <p:nvSpPr>
          <p:cNvPr id="6" name="Text 4">
            <a:hlinkClick r:id="rId1" tooltip=""/>
          </p:cNvPr>
          <p:cNvSpPr/>
          <p:nvPr/>
        </p:nvSpPr>
        <p:spPr>
          <a:xfrm>
            <a:off x="548640" y="2103120"/>
            <a:ext cx="11094415" cy="457200"/>
          </a:xfrm>
          <a:prstGeom prst="rect">
            <a:avLst/>
          </a:prstGeom>
          <a:noFill/>
          <a:ln/>
        </p:spPr>
        <p:txBody>
          <a:bodyPr wrap="square" rtlCol="0" anchor="ctr"/>
          <a:lstStyle/>
          <a:p>
            <a:pPr indent="0" marL="0">
              <a:buNone/>
            </a:pPr>
            <a:r>
              <a:rPr lang="en-US" sz="1600" u="sng" dirty="0">
                <a:solidFill>
                  <a:srgbClr val="1A6FD4"/>
                </a:solidFill>
                <a:latin typeface="Consolas" pitchFamily="34" charset="0"/>
                <a:ea typeface="Consolas" pitchFamily="34" charset="-122"/>
                <a:cs typeface="Consolas" pitchFamily="34" charset="-120"/>
                <a:hlinkClick r:id="rId1" invalidUrl="" action="" tgtFrame="" tooltip="" history="1" highlightClick="0" endSnd="0">
                  <a:extLst>
                    <a:ext uri="{A12FA001-AC4F-418D-AE19-62706E023703}">
                      <ahyp:hlinkClr xmlns:ahyp="http://schemas.microsoft.com/office/drawing/2018/hyperlinkcolor" val="tx"/>
                    </a:ext>
                  </a:extLst>
                </a:hlinkClick>
              </a:rPr>
              <a:t>https://www.gonweb.co.jp/</a:t>
            </a:r>
            <a:endParaRPr lang="en-US" sz="1600" dirty="0"/>
          </a:p>
        </p:txBody>
      </p:sp>
      <p:sp>
        <p:nvSpPr>
          <p:cNvPr id="7" name="Text 5"/>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8" name="Text 6"/>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3 / 27</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1A1A14"/>
          </a:solidFill>
          <a:ln w="12700">
            <a:solidFill>
              <a:srgbClr val="1A1A14"/>
            </a:solidFill>
            <a:prstDash val="solid"/>
          </a:ln>
        </p:spPr>
      </p:sp>
      <p:sp>
        <p:nvSpPr>
          <p:cNvPr id="3" name="Text 1"/>
          <p:cNvSpPr/>
          <p:nvPr/>
        </p:nvSpPr>
        <p:spPr>
          <a:xfrm>
            <a:off x="548640" y="457200"/>
            <a:ext cx="11094415" cy="640080"/>
          </a:xfrm>
          <a:prstGeom prst="rect">
            <a:avLst/>
          </a:prstGeom>
          <a:noFill/>
          <a:ln/>
        </p:spPr>
        <p:txBody>
          <a:bodyPr wrap="square" rtlCol="0" anchor="ctr"/>
          <a:lstStyle/>
          <a:p>
            <a:pPr indent="0" marL="0">
              <a:buNone/>
            </a:pPr>
            <a:r>
              <a:rPr lang="en-US" sz="3000" b="1" dirty="0">
                <a:solidFill>
                  <a:srgbClr val="1A1A14"/>
                </a:solidFill>
                <a:latin typeface="Noto Serif JP" pitchFamily="34" charset="0"/>
                <a:ea typeface="Noto Serif JP" pitchFamily="34" charset="-122"/>
                <a:cs typeface="Noto Serif JP" pitchFamily="34" charset="-120"/>
              </a:rPr>
              <a:t>AB3C フレームワークとは</a:t>
            </a:r>
            <a:endParaRPr lang="en-US" sz="3000" dirty="0"/>
          </a:p>
        </p:txBody>
      </p:sp>
      <p:sp>
        <p:nvSpPr>
          <p:cNvPr id="4" name="Shape 2"/>
          <p:cNvSpPr/>
          <p:nvPr/>
        </p:nvSpPr>
        <p:spPr>
          <a:xfrm>
            <a:off x="548640" y="1280160"/>
            <a:ext cx="11094415" cy="0"/>
          </a:xfrm>
          <a:prstGeom prst="line">
            <a:avLst/>
          </a:prstGeom>
          <a:noFill/>
          <a:ln w="12700">
            <a:solidFill>
              <a:srgbClr val="1A1A14"/>
            </a:solidFill>
            <a:prstDash val="solid"/>
          </a:ln>
        </p:spPr>
      </p:sp>
      <p:sp>
        <p:nvSpPr>
          <p:cNvPr id="5" name="Shape 3"/>
          <p:cNvSpPr/>
          <p:nvPr/>
        </p:nvSpPr>
        <p:spPr>
          <a:xfrm>
            <a:off x="548640" y="1417320"/>
            <a:ext cx="822960" cy="1234440"/>
          </a:xfrm>
          <a:prstGeom prst="rect">
            <a:avLst/>
          </a:prstGeom>
          <a:solidFill>
            <a:srgbClr val="1A1A14"/>
          </a:solidFill>
          <a:ln w="12700">
            <a:solidFill>
              <a:srgbClr val="1A1A14"/>
            </a:solidFill>
            <a:prstDash val="solid"/>
          </a:ln>
        </p:spPr>
      </p:sp>
      <p:sp>
        <p:nvSpPr>
          <p:cNvPr id="6" name="Text 4"/>
          <p:cNvSpPr/>
          <p:nvPr/>
        </p:nvSpPr>
        <p:spPr>
          <a:xfrm>
            <a:off x="548640" y="1417320"/>
            <a:ext cx="822960" cy="1234440"/>
          </a:xfrm>
          <a:prstGeom prst="rect">
            <a:avLst/>
          </a:prstGeom>
          <a:noFill/>
          <a:ln/>
        </p:spPr>
        <p:txBody>
          <a:bodyPr wrap="square" rtlCol="0" anchor="ctr"/>
          <a:lstStyle/>
          <a:p>
            <a:pPr algn="ctr" indent="0" marL="0">
              <a:buNone/>
            </a:pPr>
            <a:r>
              <a:rPr lang="en-US" sz="4800" b="1" dirty="0">
                <a:solidFill>
                  <a:srgbClr val="FFFFFF"/>
                </a:solidFill>
                <a:latin typeface="Noto Serif JP" pitchFamily="34" charset="0"/>
                <a:ea typeface="Noto Serif JP" pitchFamily="34" charset="-122"/>
                <a:cs typeface="Noto Serif JP" pitchFamily="34" charset="-120"/>
              </a:rPr>
              <a:t>C</a:t>
            </a:r>
            <a:endParaRPr lang="en-US" sz="4800" dirty="0"/>
          </a:p>
        </p:txBody>
      </p:sp>
      <p:sp>
        <p:nvSpPr>
          <p:cNvPr id="7" name="Text 5"/>
          <p:cNvSpPr/>
          <p:nvPr/>
        </p:nvSpPr>
        <p:spPr>
          <a:xfrm>
            <a:off x="1463040" y="1463040"/>
            <a:ext cx="2661818" cy="274320"/>
          </a:xfrm>
          <a:prstGeom prst="rect">
            <a:avLst/>
          </a:prstGeom>
          <a:noFill/>
          <a:ln/>
        </p:spPr>
        <p:txBody>
          <a:bodyPr wrap="square" rtlCol="0" anchor="ctr"/>
          <a:lstStyle/>
          <a:p>
            <a:pPr indent="0" marL="0">
              <a:buNone/>
            </a:pPr>
            <a:r>
              <a:rPr lang="en-US" sz="1000" spc="300" kern="0" dirty="0">
                <a:solidFill>
                  <a:srgbClr val="555555"/>
                </a:solidFill>
                <a:latin typeface="Consolas" pitchFamily="34" charset="0"/>
                <a:ea typeface="Consolas" pitchFamily="34" charset="-122"/>
                <a:cs typeface="Consolas" pitchFamily="34" charset="-120"/>
              </a:rPr>
              <a:t>Customer / Competitor / Company</a:t>
            </a:r>
            <a:endParaRPr lang="en-US" sz="1000" dirty="0"/>
          </a:p>
        </p:txBody>
      </p:sp>
      <p:sp>
        <p:nvSpPr>
          <p:cNvPr id="8" name="Text 6"/>
          <p:cNvSpPr/>
          <p:nvPr/>
        </p:nvSpPr>
        <p:spPr>
          <a:xfrm>
            <a:off x="1463040" y="1737360"/>
            <a:ext cx="2661818" cy="868680"/>
          </a:xfrm>
          <a:prstGeom prst="rect">
            <a:avLst/>
          </a:prstGeom>
          <a:noFill/>
          <a:ln/>
        </p:spPr>
        <p:txBody>
          <a:bodyPr wrap="square" rtlCol="0" anchor="t"/>
          <a:lstStyle/>
          <a:p>
            <a:pPr indent="0" marL="0">
              <a:lnSpc>
                <a:spcPct val="135000"/>
              </a:lnSpc>
              <a:buNone/>
            </a:pPr>
            <a:r>
              <a:rPr lang="en-US" sz="1300" b="1" dirty="0">
                <a:solidFill>
                  <a:srgbClr val="1A1A14"/>
                </a:solidFill>
                <a:latin typeface="Yu Gothic UI" pitchFamily="34" charset="0"/>
                <a:ea typeface="Yu Gothic UI" pitchFamily="34" charset="-122"/>
                <a:cs typeface="Yu Gothic UI" pitchFamily="34" charset="-120"/>
              </a:rPr>
              <a:t>顧客・競合・自社の</a:t>
            </a:r>
            <a:endParaRPr lang="en-US" sz="1300" dirty="0"/>
          </a:p>
          <a:p>
            <a:pPr indent="0" marL="0">
              <a:lnSpc>
                <a:spcPct val="135000"/>
              </a:lnSpc>
              <a:buNone/>
            </a:pPr>
            <a:r>
              <a:rPr lang="en-US" sz="1300" b="1" dirty="0">
                <a:solidFill>
                  <a:srgbClr val="1A1A14"/>
                </a:solidFill>
                <a:latin typeface="Yu Gothic UI" pitchFamily="34" charset="0"/>
                <a:ea typeface="Yu Gothic UI" pitchFamily="34" charset="-122"/>
                <a:cs typeface="Yu Gothic UI" pitchFamily="34" charset="-120"/>
              </a:rPr>
              <a:t>3つのCで現状を把握</a:t>
            </a:r>
            <a:endParaRPr lang="en-US" sz="1300" dirty="0"/>
          </a:p>
        </p:txBody>
      </p:sp>
      <p:sp>
        <p:nvSpPr>
          <p:cNvPr id="9" name="Shape 7"/>
          <p:cNvSpPr/>
          <p:nvPr/>
        </p:nvSpPr>
        <p:spPr>
          <a:xfrm>
            <a:off x="4307738" y="1417320"/>
            <a:ext cx="822960" cy="1234440"/>
          </a:xfrm>
          <a:prstGeom prst="rect">
            <a:avLst/>
          </a:prstGeom>
          <a:solidFill>
            <a:srgbClr val="FF0000"/>
          </a:solidFill>
          <a:ln w="12700">
            <a:solidFill>
              <a:srgbClr val="FF0000"/>
            </a:solidFill>
            <a:prstDash val="solid"/>
          </a:ln>
        </p:spPr>
      </p:sp>
      <p:sp>
        <p:nvSpPr>
          <p:cNvPr id="10" name="Text 8"/>
          <p:cNvSpPr/>
          <p:nvPr/>
        </p:nvSpPr>
        <p:spPr>
          <a:xfrm>
            <a:off x="4307738" y="1417320"/>
            <a:ext cx="822960" cy="1234440"/>
          </a:xfrm>
          <a:prstGeom prst="rect">
            <a:avLst/>
          </a:prstGeom>
          <a:noFill/>
          <a:ln/>
        </p:spPr>
        <p:txBody>
          <a:bodyPr wrap="square" rtlCol="0" anchor="ctr"/>
          <a:lstStyle/>
          <a:p>
            <a:pPr algn="ctr" indent="0" marL="0">
              <a:buNone/>
            </a:pPr>
            <a:r>
              <a:rPr lang="en-US" sz="4800" b="1" dirty="0">
                <a:solidFill>
                  <a:srgbClr val="FFFFFF"/>
                </a:solidFill>
                <a:latin typeface="Noto Serif JP" pitchFamily="34" charset="0"/>
                <a:ea typeface="Noto Serif JP" pitchFamily="34" charset="-122"/>
                <a:cs typeface="Noto Serif JP" pitchFamily="34" charset="-120"/>
              </a:rPr>
              <a:t>B</a:t>
            </a:r>
            <a:endParaRPr lang="en-US" sz="4800" dirty="0"/>
          </a:p>
        </p:txBody>
      </p:sp>
      <p:sp>
        <p:nvSpPr>
          <p:cNvPr id="11" name="Text 9"/>
          <p:cNvSpPr/>
          <p:nvPr/>
        </p:nvSpPr>
        <p:spPr>
          <a:xfrm>
            <a:off x="5222138" y="1463040"/>
            <a:ext cx="2661818" cy="274320"/>
          </a:xfrm>
          <a:prstGeom prst="rect">
            <a:avLst/>
          </a:prstGeom>
          <a:noFill/>
          <a:ln/>
        </p:spPr>
        <p:txBody>
          <a:bodyPr wrap="square" rtlCol="0" anchor="ctr"/>
          <a:lstStyle/>
          <a:p>
            <a:pPr indent="0" marL="0">
              <a:buNone/>
            </a:pPr>
            <a:r>
              <a:rPr lang="en-US" sz="1000" spc="300" kern="0" dirty="0">
                <a:solidFill>
                  <a:srgbClr val="555555"/>
                </a:solidFill>
                <a:latin typeface="Consolas" pitchFamily="34" charset="0"/>
                <a:ea typeface="Consolas" pitchFamily="34" charset="-122"/>
                <a:cs typeface="Consolas" pitchFamily="34" charset="-120"/>
              </a:rPr>
              <a:t>Benefit</a:t>
            </a:r>
            <a:endParaRPr lang="en-US" sz="1000" dirty="0"/>
          </a:p>
        </p:txBody>
      </p:sp>
      <p:sp>
        <p:nvSpPr>
          <p:cNvPr id="12" name="Text 10"/>
          <p:cNvSpPr/>
          <p:nvPr/>
        </p:nvSpPr>
        <p:spPr>
          <a:xfrm>
            <a:off x="5222138" y="1737360"/>
            <a:ext cx="2661818" cy="868680"/>
          </a:xfrm>
          <a:prstGeom prst="rect">
            <a:avLst/>
          </a:prstGeom>
          <a:noFill/>
          <a:ln/>
        </p:spPr>
        <p:txBody>
          <a:bodyPr wrap="square" rtlCol="0" anchor="t"/>
          <a:lstStyle/>
          <a:p>
            <a:pPr indent="0" marL="0">
              <a:lnSpc>
                <a:spcPct val="135000"/>
              </a:lnSpc>
              <a:buNone/>
            </a:pPr>
            <a:r>
              <a:rPr lang="en-US" sz="1300" b="1" dirty="0">
                <a:solidFill>
                  <a:srgbClr val="1A1A14"/>
                </a:solidFill>
                <a:latin typeface="Yu Gothic UI" pitchFamily="34" charset="0"/>
                <a:ea typeface="Yu Gothic UI" pitchFamily="34" charset="-122"/>
                <a:cs typeface="Yu Gothic UI" pitchFamily="34" charset="-120"/>
              </a:rPr>
              <a:t>お客様が求める価値</a:t>
            </a:r>
            <a:endParaRPr lang="en-US" sz="1300" dirty="0"/>
          </a:p>
          <a:p>
            <a:pPr indent="0" marL="0">
              <a:lnSpc>
                <a:spcPct val="135000"/>
              </a:lnSpc>
              <a:buNone/>
            </a:pPr>
            <a:r>
              <a:rPr lang="en-US" sz="1300" b="1" dirty="0">
                <a:solidFill>
                  <a:srgbClr val="1A1A14"/>
                </a:solidFill>
                <a:latin typeface="Yu Gothic UI" pitchFamily="34" charset="0"/>
                <a:ea typeface="Yu Gothic UI" pitchFamily="34" charset="-122"/>
                <a:cs typeface="Yu Gothic UI" pitchFamily="34" charset="-120"/>
              </a:rPr>
              <a:t>（ニーズ→ウォンツ）</a:t>
            </a:r>
            <a:endParaRPr lang="en-US" sz="1300" dirty="0"/>
          </a:p>
        </p:txBody>
      </p:sp>
      <p:sp>
        <p:nvSpPr>
          <p:cNvPr id="13" name="Shape 11"/>
          <p:cNvSpPr/>
          <p:nvPr/>
        </p:nvSpPr>
        <p:spPr>
          <a:xfrm>
            <a:off x="8066837" y="1417320"/>
            <a:ext cx="822960" cy="1234440"/>
          </a:xfrm>
          <a:prstGeom prst="rect">
            <a:avLst/>
          </a:prstGeom>
          <a:solidFill>
            <a:srgbClr val="1A6FD4"/>
          </a:solidFill>
          <a:ln w="12700">
            <a:solidFill>
              <a:srgbClr val="1A6FD4"/>
            </a:solidFill>
            <a:prstDash val="solid"/>
          </a:ln>
        </p:spPr>
      </p:sp>
      <p:sp>
        <p:nvSpPr>
          <p:cNvPr id="14" name="Text 12"/>
          <p:cNvSpPr/>
          <p:nvPr/>
        </p:nvSpPr>
        <p:spPr>
          <a:xfrm>
            <a:off x="8066837" y="1417320"/>
            <a:ext cx="822960" cy="1234440"/>
          </a:xfrm>
          <a:prstGeom prst="rect">
            <a:avLst/>
          </a:prstGeom>
          <a:noFill/>
          <a:ln/>
        </p:spPr>
        <p:txBody>
          <a:bodyPr wrap="square" rtlCol="0" anchor="ctr"/>
          <a:lstStyle/>
          <a:p>
            <a:pPr algn="ctr" indent="0" marL="0">
              <a:buNone/>
            </a:pPr>
            <a:r>
              <a:rPr lang="en-US" sz="4800" b="1" dirty="0">
                <a:solidFill>
                  <a:srgbClr val="FFFFFF"/>
                </a:solidFill>
                <a:latin typeface="Noto Serif JP" pitchFamily="34" charset="0"/>
                <a:ea typeface="Noto Serif JP" pitchFamily="34" charset="-122"/>
                <a:cs typeface="Noto Serif JP" pitchFamily="34" charset="-120"/>
              </a:rPr>
              <a:t>A</a:t>
            </a:r>
            <a:endParaRPr lang="en-US" sz="4800" dirty="0"/>
          </a:p>
        </p:txBody>
      </p:sp>
      <p:sp>
        <p:nvSpPr>
          <p:cNvPr id="15" name="Text 13"/>
          <p:cNvSpPr/>
          <p:nvPr/>
        </p:nvSpPr>
        <p:spPr>
          <a:xfrm>
            <a:off x="8981237" y="1463040"/>
            <a:ext cx="2661818" cy="274320"/>
          </a:xfrm>
          <a:prstGeom prst="rect">
            <a:avLst/>
          </a:prstGeom>
          <a:noFill/>
          <a:ln/>
        </p:spPr>
        <p:txBody>
          <a:bodyPr wrap="square" rtlCol="0" anchor="ctr"/>
          <a:lstStyle/>
          <a:p>
            <a:pPr indent="0" marL="0">
              <a:buNone/>
            </a:pPr>
            <a:r>
              <a:rPr lang="en-US" sz="1000" spc="300" kern="0" dirty="0">
                <a:solidFill>
                  <a:srgbClr val="555555"/>
                </a:solidFill>
                <a:latin typeface="Consolas" pitchFamily="34" charset="0"/>
                <a:ea typeface="Consolas" pitchFamily="34" charset="-122"/>
                <a:cs typeface="Consolas" pitchFamily="34" charset="-120"/>
              </a:rPr>
              <a:t>Advantage</a:t>
            </a:r>
            <a:endParaRPr lang="en-US" sz="1000" dirty="0"/>
          </a:p>
        </p:txBody>
      </p:sp>
      <p:sp>
        <p:nvSpPr>
          <p:cNvPr id="16" name="Text 14"/>
          <p:cNvSpPr/>
          <p:nvPr/>
        </p:nvSpPr>
        <p:spPr>
          <a:xfrm>
            <a:off x="8981237" y="1737360"/>
            <a:ext cx="2661818" cy="868680"/>
          </a:xfrm>
          <a:prstGeom prst="rect">
            <a:avLst/>
          </a:prstGeom>
          <a:noFill/>
          <a:ln/>
        </p:spPr>
        <p:txBody>
          <a:bodyPr wrap="square" rtlCol="0" anchor="t"/>
          <a:lstStyle/>
          <a:p>
            <a:pPr indent="0" marL="0">
              <a:lnSpc>
                <a:spcPct val="135000"/>
              </a:lnSpc>
              <a:buNone/>
            </a:pPr>
            <a:r>
              <a:rPr lang="en-US" sz="1300" b="1" dirty="0">
                <a:solidFill>
                  <a:srgbClr val="1A1A14"/>
                </a:solidFill>
                <a:latin typeface="Yu Gothic UI" pitchFamily="34" charset="0"/>
                <a:ea typeface="Yu Gothic UI" pitchFamily="34" charset="-122"/>
                <a:cs typeface="Yu Gothic UI" pitchFamily="34" charset="-120"/>
              </a:rPr>
              <a:t>競合より選ばれる</a:t>
            </a:r>
            <a:endParaRPr lang="en-US" sz="1300" dirty="0"/>
          </a:p>
          <a:p>
            <a:pPr indent="0" marL="0">
              <a:lnSpc>
                <a:spcPct val="135000"/>
              </a:lnSpc>
              <a:buNone/>
            </a:pPr>
            <a:r>
              <a:rPr lang="en-US" sz="1300" b="1" dirty="0">
                <a:solidFill>
                  <a:srgbClr val="1A1A14"/>
                </a:solidFill>
                <a:latin typeface="Yu Gothic UI" pitchFamily="34" charset="0"/>
                <a:ea typeface="Yu Gothic UI" pitchFamily="34" charset="-122"/>
                <a:cs typeface="Yu Gothic UI" pitchFamily="34" charset="-120"/>
              </a:rPr>
              <a:t>差別的優位点</a:t>
            </a:r>
            <a:endParaRPr lang="en-US" sz="1300" dirty="0"/>
          </a:p>
        </p:txBody>
      </p:sp>
      <p:sp>
        <p:nvSpPr>
          <p:cNvPr id="17" name="Text 15"/>
          <p:cNvSpPr/>
          <p:nvPr/>
        </p:nvSpPr>
        <p:spPr>
          <a:xfrm>
            <a:off x="548640" y="2834640"/>
            <a:ext cx="11094415" cy="1371600"/>
          </a:xfrm>
          <a:prstGeom prst="rect">
            <a:avLst/>
          </a:prstGeom>
          <a:noFill/>
          <a:ln/>
        </p:spPr>
        <p:txBody>
          <a:bodyPr wrap="square" rtlCol="0" anchor="t"/>
          <a:lstStyle/>
          <a:p>
            <a:pPr indent="0" marL="0">
              <a:lnSpc>
                <a:spcPct val="170000"/>
              </a:lnSpc>
              <a:spcAft>
                <a:spcPts val="600"/>
              </a:spcAft>
              <a:buNone/>
            </a:pPr>
            <a:r>
              <a:rPr lang="en-US" sz="1400" dirty="0">
                <a:solidFill>
                  <a:srgbClr val="1A1A14"/>
                </a:solidFill>
                <a:latin typeface="Yu Gothic UI" pitchFamily="34" charset="0"/>
                <a:ea typeface="Yu Gothic UI" pitchFamily="34" charset="-122"/>
                <a:cs typeface="Yu Gothic UI" pitchFamily="34" charset="-120"/>
              </a:rPr>
              <a:t>AB3C は「選ばれる理由」を明らかにする戦略フレームワーク。大前研一氏の3C分析をベースに、デジタル時代により最適化された戦略フレームワークです。超競争環境における「違い」をより具体的に言語化することで「選ばれる理由」を明らかにします。</a:t>
            </a:r>
            <a:endParaRPr lang="en-US" sz="1400" dirty="0"/>
          </a:p>
        </p:txBody>
      </p:sp>
      <p:sp>
        <p:nvSpPr>
          <p:cNvPr id="18" name="Text 16"/>
          <p:cNvSpPr/>
          <p:nvPr/>
        </p:nvSpPr>
        <p:spPr>
          <a:xfrm>
            <a:off x="548640" y="4251960"/>
            <a:ext cx="11094415" cy="457200"/>
          </a:xfrm>
          <a:prstGeom prst="rect">
            <a:avLst/>
          </a:prstGeom>
          <a:noFill/>
          <a:ln/>
        </p:spPr>
        <p:txBody>
          <a:bodyPr wrap="square" rtlCol="0" anchor="ctr"/>
          <a:lstStyle/>
          <a:p>
            <a:pPr indent="0" marL="0">
              <a:lnSpc>
                <a:spcPct val="160000"/>
              </a:lnSpc>
              <a:buNone/>
            </a:pPr>
            <a:r>
              <a:rPr lang="en-US" sz="1200" i="1" dirty="0">
                <a:solidFill>
                  <a:srgbClr val="555555"/>
                </a:solidFill>
                <a:latin typeface="Yu Gothic UI" pitchFamily="34" charset="0"/>
                <a:ea typeface="Yu Gothic UI" pitchFamily="34" charset="-122"/>
                <a:cs typeface="Yu Gothic UI" pitchFamily="34" charset="-120"/>
              </a:rPr>
              <a:t>AB3C の順序は「C → B → A」。現状を把握してから、価値と優位性を組み立て、最後に戦略メッセージへと統合します。</a:t>
            </a:r>
            <a:endParaRPr lang="en-US" sz="1200" dirty="0"/>
          </a:p>
        </p:txBody>
      </p:sp>
      <p:sp>
        <p:nvSpPr>
          <p:cNvPr id="19" name="Shape 17"/>
          <p:cNvSpPr/>
          <p:nvPr/>
        </p:nvSpPr>
        <p:spPr>
          <a:xfrm>
            <a:off x="548640" y="4937760"/>
            <a:ext cx="11094415" cy="0"/>
          </a:xfrm>
          <a:prstGeom prst="line">
            <a:avLst/>
          </a:prstGeom>
          <a:noFill/>
          <a:ln w="6350">
            <a:solidFill>
              <a:srgbClr val="CCCCCC"/>
            </a:solidFill>
            <a:prstDash val="solid"/>
          </a:ln>
        </p:spPr>
      </p:sp>
      <p:sp>
        <p:nvSpPr>
          <p:cNvPr id="20" name="Text 18"/>
          <p:cNvSpPr/>
          <p:nvPr/>
        </p:nvSpPr>
        <p:spPr>
          <a:xfrm>
            <a:off x="548640" y="5029200"/>
            <a:ext cx="11094415" cy="274320"/>
          </a:xfrm>
          <a:prstGeom prst="rect">
            <a:avLst/>
          </a:prstGeom>
          <a:noFill/>
          <a:ln/>
        </p:spPr>
        <p:txBody>
          <a:bodyPr wrap="square" rtlCol="0" anchor="ctr"/>
          <a:lstStyle/>
          <a:p>
            <a:pPr indent="0" marL="0">
              <a:buNone/>
            </a:pPr>
            <a:r>
              <a:rPr lang="en-US" sz="1100" spc="400" kern="0" dirty="0">
                <a:solidFill>
                  <a:srgbClr val="555555"/>
                </a:solidFill>
                <a:latin typeface="Consolas" pitchFamily="34" charset="0"/>
                <a:ea typeface="Consolas" pitchFamily="34" charset="-122"/>
                <a:cs typeface="Consolas" pitchFamily="34" charset="-120"/>
              </a:rPr>
              <a:t>関連リソース</a:t>
            </a:r>
            <a:endParaRPr lang="en-US" sz="1100" dirty="0"/>
          </a:p>
        </p:txBody>
      </p:sp>
      <p:sp>
        <p:nvSpPr>
          <p:cNvPr id="21" name="Text 19"/>
          <p:cNvSpPr/>
          <p:nvPr/>
        </p:nvSpPr>
        <p:spPr>
          <a:xfrm>
            <a:off x="548640" y="5349240"/>
            <a:ext cx="1828800" cy="320040"/>
          </a:xfrm>
          <a:prstGeom prst="rect">
            <a:avLst/>
          </a:prstGeom>
          <a:noFill/>
          <a:ln/>
        </p:spPr>
        <p:txBody>
          <a:bodyPr wrap="square" rtlCol="0" anchor="ctr"/>
          <a:lstStyle/>
          <a:p>
            <a:pPr indent="0" marL="0">
              <a:buNone/>
            </a:pPr>
            <a:r>
              <a:rPr lang="en-US" sz="1300" b="1" dirty="0">
                <a:solidFill>
                  <a:srgbClr val="1A1A14"/>
                </a:solidFill>
                <a:latin typeface="Yu Gothic UI" pitchFamily="34" charset="0"/>
                <a:ea typeface="Yu Gothic UI" pitchFamily="34" charset="-122"/>
                <a:cs typeface="Yu Gothic UI" pitchFamily="34" charset="-120"/>
              </a:rPr>
              <a:t>関連書籍：</a:t>
            </a:r>
            <a:endParaRPr lang="en-US" sz="1300" dirty="0"/>
          </a:p>
        </p:txBody>
      </p:sp>
      <p:sp>
        <p:nvSpPr>
          <p:cNvPr id="22" name="Text 20">
            <a:hlinkClick r:id="rId1" tooltip=""/>
          </p:cNvPr>
          <p:cNvSpPr/>
          <p:nvPr/>
        </p:nvSpPr>
        <p:spPr>
          <a:xfrm>
            <a:off x="2377440" y="5349240"/>
            <a:ext cx="9265615" cy="320040"/>
          </a:xfrm>
          <a:prstGeom prst="rect">
            <a:avLst/>
          </a:prstGeom>
          <a:noFill/>
          <a:ln/>
        </p:spPr>
        <p:txBody>
          <a:bodyPr wrap="square" rtlCol="0" anchor="ctr"/>
          <a:lstStyle/>
          <a:p>
            <a:pPr indent="0" marL="0">
              <a:buNone/>
            </a:pPr>
            <a:r>
              <a:rPr lang="en-US" sz="1300" b="1" u="sng" dirty="0">
                <a:solidFill>
                  <a:srgbClr val="1A6FD4"/>
                </a:solidFill>
                <a:latin typeface="Yu Gothic UI" pitchFamily="34" charset="0"/>
                <a:ea typeface="Yu Gothic UI" pitchFamily="34" charset="-122"/>
                <a:cs typeface="Yu Gothic UI" pitchFamily="34" charset="-120"/>
                <a:hlinkClick r:id="rId1" invalidUrl="" action="" tgtFrame="" tooltip="" history="1" highlightClick="0" endSnd="0">
                  <a:extLst>
                    <a:ext uri="{A12FA001-AC4F-418D-AE19-62706E023703}">
                      <ahyp:hlinkClr xmlns:ahyp="http://schemas.microsoft.com/office/drawing/2018/hyperlinkcolor" val="tx"/>
                    </a:ext>
                  </a:extLst>
                </a:hlinkClick>
              </a:rPr>
              <a:t>『なぜあなたのウェブには戦略がないのか』　権 成俊（著）</a:t>
            </a:r>
            <a:endParaRPr lang="en-US" sz="1300" dirty="0"/>
          </a:p>
        </p:txBody>
      </p:sp>
      <p:sp>
        <p:nvSpPr>
          <p:cNvPr id="23" name="Text 21"/>
          <p:cNvSpPr/>
          <p:nvPr/>
        </p:nvSpPr>
        <p:spPr>
          <a:xfrm>
            <a:off x="548640" y="5760720"/>
            <a:ext cx="1828800" cy="320040"/>
          </a:xfrm>
          <a:prstGeom prst="rect">
            <a:avLst/>
          </a:prstGeom>
          <a:noFill/>
          <a:ln/>
        </p:spPr>
        <p:txBody>
          <a:bodyPr wrap="square" rtlCol="0" anchor="ctr"/>
          <a:lstStyle/>
          <a:p>
            <a:pPr indent="0" marL="0">
              <a:buNone/>
            </a:pPr>
            <a:r>
              <a:rPr lang="en-US" sz="1300" b="1" dirty="0">
                <a:solidFill>
                  <a:srgbClr val="1A1A14"/>
                </a:solidFill>
                <a:latin typeface="Yu Gothic UI" pitchFamily="34" charset="0"/>
                <a:ea typeface="Yu Gothic UI" pitchFamily="34" charset="-122"/>
                <a:cs typeface="Yu Gothic UI" pitchFamily="34" charset="-120"/>
              </a:rPr>
              <a:t>関連団体：</a:t>
            </a:r>
            <a:endParaRPr lang="en-US" sz="1300" dirty="0"/>
          </a:p>
        </p:txBody>
      </p:sp>
      <p:sp>
        <p:nvSpPr>
          <p:cNvPr id="24" name="Text 22">
            <a:hlinkClick r:id="rId2" tooltip=""/>
          </p:cNvPr>
          <p:cNvSpPr/>
          <p:nvPr/>
        </p:nvSpPr>
        <p:spPr>
          <a:xfrm>
            <a:off x="2377440" y="5760720"/>
            <a:ext cx="9265615" cy="320040"/>
          </a:xfrm>
          <a:prstGeom prst="rect">
            <a:avLst/>
          </a:prstGeom>
          <a:noFill/>
          <a:ln/>
        </p:spPr>
        <p:txBody>
          <a:bodyPr wrap="square" rtlCol="0" anchor="ctr"/>
          <a:lstStyle/>
          <a:p>
            <a:pPr indent="0" marL="0">
              <a:buNone/>
            </a:pPr>
            <a:r>
              <a:rPr lang="en-US" sz="1300" b="1" u="sng" dirty="0">
                <a:solidFill>
                  <a:srgbClr val="1A6FD4"/>
                </a:solidFill>
                <a:latin typeface="Yu Gothic UI" pitchFamily="34" charset="0"/>
                <a:ea typeface="Yu Gothic UI" pitchFamily="34" charset="-122"/>
                <a:cs typeface="Yu Gothic UI" pitchFamily="34" charset="-120"/>
                <a:hlinkClick r:id="rId2" invalidUrl="" action="" tgtFrame="" tooltip="" history="1" highlightClick="0" endSnd="0">
                  <a:extLst>
                    <a:ext uri="{A12FA001-AC4F-418D-AE19-62706E023703}">
                      <ahyp:hlinkClr xmlns:ahyp="http://schemas.microsoft.com/office/drawing/2018/hyperlinkcolor" val="tx"/>
                    </a:ext>
                  </a:extLst>
                </a:hlinkClick>
              </a:rPr>
              <a:t>一般社団法人 デジタル経営革新協会</a:t>
            </a:r>
            <a:endParaRPr lang="en-US" sz="1300" dirty="0"/>
          </a:p>
        </p:txBody>
      </p:sp>
      <p:sp>
        <p:nvSpPr>
          <p:cNvPr id="25" name="Text 23"/>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26" name="Text 24"/>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4 / 27</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A14"/>
        </a:solidFill>
      </p:bgPr>
    </p:bg>
    <p:spTree>
      <p:nvGrpSpPr>
        <p:cNvPr id="1" name=""/>
        <p:cNvGrpSpPr/>
        <p:nvPr/>
      </p:nvGrpSpPr>
      <p:grpSpPr>
        <a:xfrm>
          <a:off x="0" y="0"/>
          <a:ext cx="0" cy="0"/>
          <a:chOff x="0" y="0"/>
          <a:chExt cx="0" cy="0"/>
        </a:xfrm>
      </p:grpSpPr>
      <p:sp>
        <p:nvSpPr>
          <p:cNvPr id="2" name="Text 0"/>
          <p:cNvSpPr/>
          <p:nvPr/>
        </p:nvSpPr>
        <p:spPr>
          <a:xfrm>
            <a:off x="0" y="2194560"/>
            <a:ext cx="12191695" cy="457200"/>
          </a:xfrm>
          <a:prstGeom prst="rect">
            <a:avLst/>
          </a:prstGeom>
          <a:noFill/>
          <a:ln/>
        </p:spPr>
        <p:txBody>
          <a:bodyPr wrap="square" rtlCol="0" anchor="ctr"/>
          <a:lstStyle/>
          <a:p>
            <a:pPr algn="ctr" indent="0" marL="0">
              <a:buNone/>
            </a:pPr>
            <a:r>
              <a:rPr lang="en-US" sz="1800" spc="1000" kern="0" dirty="0">
                <a:solidFill>
                  <a:srgbClr val="FFFFFF"/>
                </a:solidFill>
                <a:latin typeface="Consolas" pitchFamily="34" charset="0"/>
                <a:ea typeface="Consolas" pitchFamily="34" charset="-122"/>
                <a:cs typeface="Consolas" pitchFamily="34" charset="-120"/>
              </a:rPr>
              <a:t>PART  1</a:t>
            </a:r>
            <a:endParaRPr lang="en-US" sz="1800" dirty="0"/>
          </a:p>
        </p:txBody>
      </p:sp>
      <p:sp>
        <p:nvSpPr>
          <p:cNvPr id="3" name="Text 1"/>
          <p:cNvSpPr/>
          <p:nvPr/>
        </p:nvSpPr>
        <p:spPr>
          <a:xfrm>
            <a:off x="0" y="2743200"/>
            <a:ext cx="12191695" cy="914400"/>
          </a:xfrm>
          <a:prstGeom prst="rect">
            <a:avLst/>
          </a:prstGeom>
          <a:noFill/>
          <a:ln/>
        </p:spPr>
        <p:txBody>
          <a:bodyPr wrap="square" rtlCol="0" anchor="ctr"/>
          <a:lstStyle/>
          <a:p>
            <a:pPr algn="ctr" indent="0" marL="0">
              <a:buNone/>
            </a:pPr>
            <a:r>
              <a:rPr lang="en-US" sz="6000" b="1" dirty="0">
                <a:solidFill>
                  <a:srgbClr val="FFFFFF"/>
                </a:solidFill>
                <a:latin typeface="Noto Serif JP" pitchFamily="34" charset="0"/>
                <a:ea typeface="Noto Serif JP" pitchFamily="34" charset="-122"/>
                <a:cs typeface="Noto Serif JP" pitchFamily="34" charset="-120"/>
              </a:rPr>
              <a:t>現状把握</a:t>
            </a:r>
            <a:endParaRPr lang="en-US" sz="6000" dirty="0"/>
          </a:p>
        </p:txBody>
      </p:sp>
      <p:sp>
        <p:nvSpPr>
          <p:cNvPr id="4" name="Text 2"/>
          <p:cNvSpPr/>
          <p:nvPr/>
        </p:nvSpPr>
        <p:spPr>
          <a:xfrm>
            <a:off x="0" y="3840480"/>
            <a:ext cx="12191695" cy="457200"/>
          </a:xfrm>
          <a:prstGeom prst="rect">
            <a:avLst/>
          </a:prstGeom>
          <a:noFill/>
          <a:ln/>
        </p:spPr>
        <p:txBody>
          <a:bodyPr wrap="square" rtlCol="0" anchor="ctr"/>
          <a:lstStyle/>
          <a:p>
            <a:pPr algn="ctr" indent="0" marL="0">
              <a:buNone/>
            </a:pPr>
            <a:r>
              <a:rPr lang="en-US" sz="1800" dirty="0">
                <a:solidFill>
                  <a:srgbClr val="FFFFFF"/>
                </a:solidFill>
                <a:latin typeface="Yu Gothic UI" pitchFamily="34" charset="0"/>
                <a:ea typeface="Yu Gothic UI" pitchFamily="34" charset="-122"/>
                <a:cs typeface="Yu Gothic UI" pitchFamily="34" charset="-120"/>
              </a:rPr>
              <a:t>3C 分析 — 顧客・競合・自社</a:t>
            </a:r>
            <a:endParaRPr lang="en-US" sz="1800" dirty="0"/>
          </a:p>
        </p:txBody>
      </p:sp>
      <p:sp>
        <p:nvSpPr>
          <p:cNvPr id="5" name="Shape 3"/>
          <p:cNvSpPr/>
          <p:nvPr/>
        </p:nvSpPr>
        <p:spPr>
          <a:xfrm>
            <a:off x="4724248" y="4937760"/>
            <a:ext cx="2743200" cy="73152"/>
          </a:xfrm>
          <a:prstGeom prst="rect">
            <a:avLst/>
          </a:prstGeom>
          <a:solidFill>
            <a:srgbClr val="FFFFFF"/>
          </a:solidFill>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1A1A14"/>
          </a:solidFill>
          <a:ln w="12700">
            <a:solidFill>
              <a:srgbClr val="1A1A14"/>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1  ─  CUSTOMER</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1A1A14"/>
                </a:solidFill>
                <a:latin typeface="Noto Serif JP" pitchFamily="34" charset="0"/>
                <a:ea typeface="Noto Serif JP" pitchFamily="34" charset="-122"/>
                <a:cs typeface="Noto Serif JP" pitchFamily="34" charset="-120"/>
              </a:rPr>
              <a:t>顧客（Customer）</a:t>
            </a:r>
            <a:endParaRPr lang="en-US" sz="3000" dirty="0"/>
          </a:p>
        </p:txBody>
      </p:sp>
      <p:sp>
        <p:nvSpPr>
          <p:cNvPr id="5" name="Shape 3"/>
          <p:cNvSpPr/>
          <p:nvPr/>
        </p:nvSpPr>
        <p:spPr>
          <a:xfrm>
            <a:off x="548640" y="1280160"/>
            <a:ext cx="11094415" cy="0"/>
          </a:xfrm>
          <a:prstGeom prst="line">
            <a:avLst/>
          </a:prstGeom>
          <a:noFill/>
          <a:ln w="12700">
            <a:solidFill>
              <a:srgbClr val="1A1A14"/>
            </a:solidFill>
            <a:prstDash val="solid"/>
          </a:ln>
        </p:spPr>
      </p:sp>
      <p:sp>
        <p:nvSpPr>
          <p:cNvPr id="6" name="Text 4"/>
          <p:cNvSpPr/>
          <p:nvPr/>
        </p:nvSpPr>
        <p:spPr>
          <a:xfrm>
            <a:off x="548640" y="1508760"/>
            <a:ext cx="5900760" cy="274320"/>
          </a:xfrm>
          <a:prstGeom prst="rect">
            <a:avLst/>
          </a:prstGeom>
          <a:noFill/>
          <a:ln/>
        </p:spPr>
        <p:txBody>
          <a:bodyPr wrap="square" rtlCol="0" anchor="ctr"/>
          <a:lstStyle/>
          <a:p>
            <a:pPr indent="0" marL="0">
              <a:buNone/>
            </a:pPr>
            <a:r>
              <a:rPr lang="en-US" sz="1200" dirty="0">
                <a:solidFill>
                  <a:srgbClr val="555555"/>
                </a:solidFill>
                <a:latin typeface="Yu Gothic UI" pitchFamily="34" charset="0"/>
                <a:ea typeface="Yu Gothic UI" pitchFamily="34" charset="-122"/>
                <a:cs typeface="Yu Gothic UI" pitchFamily="34" charset="-120"/>
              </a:rPr>
              <a:t>ターゲット</a:t>
            </a:r>
            <a:endParaRPr lang="en-US" sz="1200" dirty="0"/>
          </a:p>
        </p:txBody>
      </p:sp>
      <p:sp>
        <p:nvSpPr>
          <p:cNvPr id="7" name="Text 5"/>
          <p:cNvSpPr/>
          <p:nvPr/>
        </p:nvSpPr>
        <p:spPr>
          <a:xfrm>
            <a:off x="548640" y="1783080"/>
            <a:ext cx="5900760" cy="731520"/>
          </a:xfrm>
          <a:prstGeom prst="rect">
            <a:avLst/>
          </a:prstGeom>
          <a:noFill/>
          <a:ln/>
        </p:spPr>
        <p:txBody>
          <a:bodyPr wrap="square" rtlCol="0" anchor="t"/>
          <a:lstStyle/>
          <a:p>
            <a:pPr indent="0" marL="0">
              <a:lnSpc>
                <a:spcPct val="150000"/>
              </a:lnSpc>
              <a:buNone/>
            </a:pPr>
            <a:r>
              <a:rPr lang="en-US" sz="1800" b="1" dirty="0">
                <a:solidFill>
                  <a:srgbClr val="1A1A14"/>
                </a:solidFill>
                <a:latin typeface="Yu Gothic UI" pitchFamily="34" charset="0"/>
                <a:ea typeface="Yu Gothic UI" pitchFamily="34" charset="-122"/>
                <a:cs typeface="Yu Gothic UI" pitchFamily="34" charset="-120"/>
              </a:rPr>
              <a:t>価格競争・市場縮小に直面し、事業の根本的な見直しを迫られている中小企業経営者</a:t>
            </a:r>
            <a:endParaRPr lang="en-US" sz="1800" dirty="0"/>
          </a:p>
        </p:txBody>
      </p:sp>
      <p:sp>
        <p:nvSpPr>
          <p:cNvPr id="8" name="Text 6"/>
          <p:cNvSpPr/>
          <p:nvPr/>
        </p:nvSpPr>
        <p:spPr>
          <a:xfrm>
            <a:off x="548640" y="2697480"/>
            <a:ext cx="5900760" cy="274320"/>
          </a:xfrm>
          <a:prstGeom prst="rect">
            <a:avLst/>
          </a:prstGeom>
          <a:noFill/>
          <a:ln/>
        </p:spPr>
        <p:txBody>
          <a:bodyPr wrap="square" rtlCol="0" anchor="ctr"/>
          <a:lstStyle/>
          <a:p>
            <a:pPr indent="0" marL="0">
              <a:buNone/>
            </a:pPr>
            <a:r>
              <a:rPr lang="en-US" sz="1200" dirty="0">
                <a:solidFill>
                  <a:srgbClr val="555555"/>
                </a:solidFill>
                <a:latin typeface="Yu Gothic UI" pitchFamily="34" charset="0"/>
                <a:ea typeface="Yu Gothic UI" pitchFamily="34" charset="-122"/>
                <a:cs typeface="Yu Gothic UI" pitchFamily="34" charset="-120"/>
              </a:rPr>
              <a:t>プロファイル</a:t>
            </a:r>
            <a:endParaRPr lang="en-US" sz="1200" dirty="0"/>
          </a:p>
        </p:txBody>
      </p:sp>
      <p:sp>
        <p:nvSpPr>
          <p:cNvPr id="9" name="Text 7"/>
          <p:cNvSpPr/>
          <p:nvPr/>
        </p:nvSpPr>
        <p:spPr>
          <a:xfrm>
            <a:off x="548640" y="2971800"/>
            <a:ext cx="5900760" cy="3200400"/>
          </a:xfrm>
          <a:prstGeom prst="rect">
            <a:avLst/>
          </a:prstGeom>
          <a:noFill/>
          <a:ln/>
        </p:spPr>
        <p:txBody>
          <a:bodyPr wrap="square" rtlCol="0" anchor="t"/>
          <a:lstStyle/>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年商1億〜10億円規模の中小企業の経営者・後継者</a:t>
            </a:r>
            <a:endParaRPr lang="en-US" sz="1300" dirty="0"/>
          </a:p>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集客施策や値下げを繰り返しても成果が出ず、根本的な戦略の見直しが必要と感じている</a:t>
            </a:r>
            <a:endParaRPr lang="en-US" sz="1300" dirty="0"/>
          </a:p>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ウェブを活用したいが、何から手をつければいいか分からない状態にある</a:t>
            </a:r>
            <a:endParaRPr lang="en-US" sz="1300" dirty="0"/>
          </a:p>
          <a:p>
            <a:pPr>
              <a:lnSpc>
                <a:spcPct val="160000"/>
              </a:lnSpc>
              <a:spcAft>
                <a:spcPts val="600"/>
              </a:spcAft>
            </a:pPr>
            <a:r>
              <a:rPr lang="en-US" sz="1300" dirty="0">
                <a:solidFill>
                  <a:srgbClr val="1A1A14"/>
                </a:solidFill>
                <a:latin typeface="Yu Gothic UI" pitchFamily="34" charset="0"/>
                <a:ea typeface="Yu Gothic UI" pitchFamily="34" charset="-122"/>
                <a:cs typeface="Yu Gothic UI" pitchFamily="34" charset="-120"/>
              </a:rPr>
              <a:t>大手コンサルには頼めないが、専門家の知見を借りたいと考えている</a:t>
            </a:r>
            <a:endParaRPr lang="en-US" sz="1300" dirty="0"/>
          </a:p>
        </p:txBody>
      </p:sp>
      <p:sp>
        <p:nvSpPr>
          <p:cNvPr id="10" name="Shape 8"/>
          <p:cNvSpPr/>
          <p:nvPr/>
        </p:nvSpPr>
        <p:spPr>
          <a:xfrm>
            <a:off x="6815160" y="1508760"/>
            <a:ext cx="4827895" cy="4983480"/>
          </a:xfrm>
          <a:prstGeom prst="rect">
            <a:avLst/>
          </a:prstGeom>
          <a:solidFill>
            <a:srgbClr val="F8F8F6"/>
          </a:solidFill>
          <a:ln w="12700">
            <a:solidFill>
              <a:srgbClr val="CCCCCC"/>
            </a:solidFill>
            <a:prstDash val="solid"/>
          </a:ln>
        </p:spPr>
      </p:sp>
      <p:sp>
        <p:nvSpPr>
          <p:cNvPr id="11" name="Text 9"/>
          <p:cNvSpPr/>
          <p:nvPr/>
        </p:nvSpPr>
        <p:spPr>
          <a:xfrm>
            <a:off x="6998040" y="1691640"/>
            <a:ext cx="4462135" cy="274320"/>
          </a:xfrm>
          <a:prstGeom prst="rect">
            <a:avLst/>
          </a:prstGeom>
          <a:noFill/>
          <a:ln/>
        </p:spPr>
        <p:txBody>
          <a:bodyPr wrap="square" rtlCol="0" anchor="ctr"/>
          <a:lstStyle/>
          <a:p>
            <a:pPr indent="0" marL="0">
              <a:buNone/>
            </a:pPr>
            <a:r>
              <a:rPr lang="en-US" sz="1300" b="1" dirty="0">
                <a:solidFill>
                  <a:srgbClr val="1A1A14"/>
                </a:solidFill>
                <a:latin typeface="Yu Gothic UI" pitchFamily="34" charset="0"/>
                <a:ea typeface="Yu Gothic UI" pitchFamily="34" charset="-122"/>
                <a:cs typeface="Yu Gothic UI" pitchFamily="34" charset="-120"/>
              </a:rPr>
              <a:t>購買ステージ</a:t>
            </a:r>
            <a:endParaRPr lang="en-US" sz="1300" dirty="0"/>
          </a:p>
        </p:txBody>
      </p:sp>
      <p:sp>
        <p:nvSpPr>
          <p:cNvPr id="12" name="Text 10"/>
          <p:cNvSpPr/>
          <p:nvPr/>
        </p:nvSpPr>
        <p:spPr>
          <a:xfrm>
            <a:off x="6998040" y="1984248"/>
            <a:ext cx="4462135" cy="548640"/>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ニーズ段階（「このままではまずい」という危機感はあるが、具体的な解決策が見えていない）</a:t>
            </a:r>
            <a:endParaRPr lang="en-US" sz="1100" dirty="0"/>
          </a:p>
        </p:txBody>
      </p:sp>
      <p:sp>
        <p:nvSpPr>
          <p:cNvPr id="13" name="Text 11"/>
          <p:cNvSpPr/>
          <p:nvPr/>
        </p:nvSpPr>
        <p:spPr>
          <a:xfrm>
            <a:off x="6998040" y="2624328"/>
            <a:ext cx="4462135" cy="274320"/>
          </a:xfrm>
          <a:prstGeom prst="rect">
            <a:avLst/>
          </a:prstGeom>
          <a:noFill/>
          <a:ln/>
        </p:spPr>
        <p:txBody>
          <a:bodyPr wrap="square" rtlCol="0" anchor="ctr"/>
          <a:lstStyle/>
          <a:p>
            <a:pPr indent="0" marL="0">
              <a:buNone/>
            </a:pPr>
            <a:r>
              <a:rPr lang="en-US" sz="1300" b="1" dirty="0">
                <a:solidFill>
                  <a:srgbClr val="1A1A14"/>
                </a:solidFill>
                <a:latin typeface="Yu Gothic UI" pitchFamily="34" charset="0"/>
                <a:ea typeface="Yu Gothic UI" pitchFamily="34" charset="-122"/>
                <a:cs typeface="Yu Gothic UI" pitchFamily="34" charset="-120"/>
              </a:rPr>
              <a:t>市場規模（SAM）</a:t>
            </a:r>
            <a:endParaRPr lang="en-US" sz="1300" dirty="0"/>
          </a:p>
        </p:txBody>
      </p:sp>
      <p:sp>
        <p:nvSpPr>
          <p:cNvPr id="14" name="Text 12"/>
          <p:cNvSpPr/>
          <p:nvPr/>
        </p:nvSpPr>
        <p:spPr>
          <a:xfrm>
            <a:off x="6998040" y="2916936"/>
            <a:ext cx="4462135" cy="548640"/>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約385億円</a:t>
            </a:r>
            <a:endParaRPr lang="en-US" sz="1100" dirty="0"/>
          </a:p>
        </p:txBody>
      </p:sp>
      <p:sp>
        <p:nvSpPr>
          <p:cNvPr id="15" name="Text 13"/>
          <p:cNvSpPr/>
          <p:nvPr/>
        </p:nvSpPr>
        <p:spPr>
          <a:xfrm>
            <a:off x="6998040" y="3557016"/>
            <a:ext cx="4462135" cy="274320"/>
          </a:xfrm>
          <a:prstGeom prst="rect">
            <a:avLst/>
          </a:prstGeom>
          <a:noFill/>
          <a:ln/>
        </p:spPr>
        <p:txBody>
          <a:bodyPr wrap="square" rtlCol="0" anchor="ctr"/>
          <a:lstStyle/>
          <a:p>
            <a:pPr indent="0" marL="0">
              <a:buNone/>
            </a:pPr>
            <a:r>
              <a:rPr lang="en-US" sz="1300" b="1" dirty="0">
                <a:solidFill>
                  <a:srgbClr val="1A1A14"/>
                </a:solidFill>
                <a:latin typeface="Yu Gothic UI" pitchFamily="34" charset="0"/>
                <a:ea typeface="Yu Gothic UI" pitchFamily="34" charset="-122"/>
                <a:cs typeface="Yu Gothic UI" pitchFamily="34" charset="-120"/>
              </a:rPr>
              <a:t>市場規模（SOM）</a:t>
            </a:r>
            <a:endParaRPr lang="en-US" sz="1300" dirty="0"/>
          </a:p>
        </p:txBody>
      </p:sp>
      <p:sp>
        <p:nvSpPr>
          <p:cNvPr id="16" name="Text 14"/>
          <p:cNvSpPr/>
          <p:nvPr/>
        </p:nvSpPr>
        <p:spPr>
          <a:xfrm>
            <a:off x="6998040" y="3849624"/>
            <a:ext cx="4462135" cy="548640"/>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約15〜20億円</a:t>
            </a:r>
            <a:endParaRPr lang="en-US" sz="1100" dirty="0"/>
          </a:p>
        </p:txBody>
      </p:sp>
      <p:sp>
        <p:nvSpPr>
          <p:cNvPr id="17" name="Text 15"/>
          <p:cNvSpPr/>
          <p:nvPr/>
        </p:nvSpPr>
        <p:spPr>
          <a:xfrm>
            <a:off x="6998040" y="4489704"/>
            <a:ext cx="4462135" cy="274320"/>
          </a:xfrm>
          <a:prstGeom prst="rect">
            <a:avLst/>
          </a:prstGeom>
          <a:noFill/>
          <a:ln/>
        </p:spPr>
        <p:txBody>
          <a:bodyPr wrap="square" rtlCol="0" anchor="ctr"/>
          <a:lstStyle/>
          <a:p>
            <a:pPr indent="0" marL="0">
              <a:buNone/>
            </a:pPr>
            <a:r>
              <a:rPr lang="en-US" sz="1300" b="1" dirty="0">
                <a:solidFill>
                  <a:srgbClr val="1A1A14"/>
                </a:solidFill>
                <a:latin typeface="Yu Gothic UI" pitchFamily="34" charset="0"/>
                <a:ea typeface="Yu Gothic UI" pitchFamily="34" charset="-122"/>
                <a:cs typeface="Yu Gothic UI" pitchFamily="34" charset="-120"/>
              </a:rPr>
              <a:t>成長性</a:t>
            </a:r>
            <a:endParaRPr lang="en-US" sz="1300" dirty="0"/>
          </a:p>
        </p:txBody>
      </p:sp>
      <p:sp>
        <p:nvSpPr>
          <p:cNvPr id="18" name="Text 16"/>
          <p:cNvSpPr/>
          <p:nvPr/>
        </p:nvSpPr>
        <p:spPr>
          <a:xfrm>
            <a:off x="6998040" y="4782312"/>
            <a:ext cx="4462135" cy="548640"/>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年率+4〜5%成長（DX需要・事業承継需要が継続）</a:t>
            </a:r>
            <a:endParaRPr lang="en-US" sz="1100" dirty="0"/>
          </a:p>
        </p:txBody>
      </p:sp>
      <p:sp>
        <p:nvSpPr>
          <p:cNvPr id="19" name="Text 17"/>
          <p:cNvSpPr/>
          <p:nvPr/>
        </p:nvSpPr>
        <p:spPr>
          <a:xfrm>
            <a:off x="6998040" y="5422392"/>
            <a:ext cx="4462135" cy="274320"/>
          </a:xfrm>
          <a:prstGeom prst="rect">
            <a:avLst/>
          </a:prstGeom>
          <a:noFill/>
          <a:ln/>
        </p:spPr>
        <p:txBody>
          <a:bodyPr wrap="square" rtlCol="0" anchor="ctr"/>
          <a:lstStyle/>
          <a:p>
            <a:pPr indent="0" marL="0">
              <a:buNone/>
            </a:pPr>
            <a:r>
              <a:rPr lang="en-US" sz="1300" b="1" dirty="0">
                <a:solidFill>
                  <a:srgbClr val="1A1A14"/>
                </a:solidFill>
                <a:latin typeface="Yu Gothic UI" pitchFamily="34" charset="0"/>
                <a:ea typeface="Yu Gothic UI" pitchFamily="34" charset="-122"/>
                <a:cs typeface="Yu Gothic UI" pitchFamily="34" charset="-120"/>
              </a:rPr>
              <a:t>絞り込み条件</a:t>
            </a:r>
            <a:endParaRPr lang="en-US" sz="1300" dirty="0"/>
          </a:p>
        </p:txBody>
      </p:sp>
      <p:sp>
        <p:nvSpPr>
          <p:cNvPr id="20" name="Text 18"/>
          <p:cNvSpPr/>
          <p:nvPr/>
        </p:nvSpPr>
        <p:spPr>
          <a:xfrm>
            <a:off x="6998040" y="5715000"/>
            <a:ext cx="4462135" cy="548640"/>
          </a:xfrm>
          <a:prstGeom prst="rect">
            <a:avLst/>
          </a:prstGeom>
          <a:noFill/>
          <a:ln/>
        </p:spPr>
        <p:txBody>
          <a:bodyPr wrap="square" rtlCol="0" anchor="t">
            <a:normAutofit/>
          </a:bodyPr>
          <a:lstStyle/>
          <a:p>
            <a:pPr indent="0" marL="0">
              <a:lnSpc>
                <a:spcPct val="130000"/>
              </a:lnSpc>
              <a:buNone/>
            </a:pPr>
            <a:r>
              <a:rPr lang="en-US" sz="1100" dirty="0">
                <a:solidFill>
                  <a:srgbClr val="555555"/>
                </a:solidFill>
                <a:latin typeface="Yu Gothic UI" pitchFamily="34" charset="0"/>
                <a:ea typeface="Yu Gothic UI" pitchFamily="34" charset="-122"/>
                <a:cs typeface="Yu Gothic UI" pitchFamily="34" charset="-120"/>
              </a:rPr>
              <a:t>大企業・上場企業、SEO・広告運用などの単発施策だけを求める企業、価格最優先で品質を問わない企業</a:t>
            </a:r>
            <a:endParaRPr lang="en-US" sz="1100" dirty="0"/>
          </a:p>
        </p:txBody>
      </p:sp>
      <p:sp>
        <p:nvSpPr>
          <p:cNvPr id="21" name="Text 19"/>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22" name="Text 20"/>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6 / 27</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1A1A14"/>
          </a:solidFill>
          <a:ln w="12700">
            <a:solidFill>
              <a:srgbClr val="1A1A14"/>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1  ─  COMPETITOR</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1A1A14"/>
                </a:solidFill>
                <a:latin typeface="Noto Serif JP" pitchFamily="34" charset="0"/>
                <a:ea typeface="Noto Serif JP" pitchFamily="34" charset="-122"/>
                <a:cs typeface="Noto Serif JP" pitchFamily="34" charset="-120"/>
              </a:rPr>
              <a:t>競合（Competitor）</a:t>
            </a:r>
            <a:endParaRPr lang="en-US" sz="3000" dirty="0"/>
          </a:p>
        </p:txBody>
      </p:sp>
      <p:sp>
        <p:nvSpPr>
          <p:cNvPr id="5" name="Shape 3"/>
          <p:cNvSpPr/>
          <p:nvPr/>
        </p:nvSpPr>
        <p:spPr>
          <a:xfrm>
            <a:off x="548640" y="1280160"/>
            <a:ext cx="11094415" cy="0"/>
          </a:xfrm>
          <a:prstGeom prst="line">
            <a:avLst/>
          </a:prstGeom>
          <a:noFill/>
          <a:ln w="12700">
            <a:solidFill>
              <a:srgbClr val="1A1A14"/>
            </a:solidFill>
            <a:prstDash val="solid"/>
          </a:ln>
        </p:spPr>
      </p:sp>
      <p:sp>
        <p:nvSpPr>
          <p:cNvPr id="6" name="Text 4"/>
          <p:cNvSpPr/>
          <p:nvPr/>
        </p:nvSpPr>
        <p:spPr>
          <a:xfrm>
            <a:off x="548640" y="1508760"/>
            <a:ext cx="5364328" cy="365760"/>
          </a:xfrm>
          <a:prstGeom prst="rect">
            <a:avLst/>
          </a:prstGeom>
          <a:noFill/>
          <a:ln/>
        </p:spPr>
        <p:txBody>
          <a:bodyPr wrap="square" rtlCol="0" anchor="ctr"/>
          <a:lstStyle/>
          <a:p>
            <a:pPr indent="0" marL="0">
              <a:buNone/>
            </a:pPr>
            <a:r>
              <a:rPr lang="en-US" sz="1400" b="1" dirty="0">
                <a:solidFill>
                  <a:srgbClr val="1A1A14"/>
                </a:solidFill>
                <a:latin typeface="Yu Gothic UI" pitchFamily="34" charset="0"/>
                <a:ea typeface="Yu Gothic UI" pitchFamily="34" charset="-122"/>
                <a:cs typeface="Yu Gothic UI" pitchFamily="34" charset="-120"/>
              </a:rPr>
              <a:t>直接競合</a:t>
            </a:r>
            <a:endParaRPr lang="en-US" sz="1400" dirty="0"/>
          </a:p>
        </p:txBody>
      </p:sp>
      <p:sp>
        <p:nvSpPr>
          <p:cNvPr id="7" name="Shape 5"/>
          <p:cNvSpPr/>
          <p:nvPr/>
        </p:nvSpPr>
        <p:spPr>
          <a:xfrm>
            <a:off x="548640" y="1874520"/>
            <a:ext cx="5364328" cy="4389120"/>
          </a:xfrm>
          <a:prstGeom prst="rect">
            <a:avLst/>
          </a:prstGeom>
          <a:solidFill>
            <a:srgbClr val="F8F8F6"/>
          </a:solidFill>
          <a:ln w="12700">
            <a:solidFill>
              <a:srgbClr val="CCCCCC"/>
            </a:solidFill>
            <a:prstDash val="solid"/>
          </a:ln>
        </p:spPr>
      </p:sp>
      <p:sp>
        <p:nvSpPr>
          <p:cNvPr id="8" name="Text 6"/>
          <p:cNvSpPr/>
          <p:nvPr/>
        </p:nvSpPr>
        <p:spPr>
          <a:xfrm>
            <a:off x="731520" y="2011680"/>
            <a:ext cx="4998568" cy="4206240"/>
          </a:xfrm>
          <a:prstGeom prst="rect">
            <a:avLst/>
          </a:prstGeom>
          <a:noFill/>
          <a:ln/>
        </p:spPr>
        <p:txBody>
          <a:bodyPr wrap="square" rtlCol="0" anchor="t">
            <a:normAutofit/>
          </a:bodyPr>
          <a:lstStyle/>
          <a:p>
            <a:pPr indent="0" marL="0">
              <a:lnSpc>
                <a:spcPct val="130000"/>
              </a:lnSpc>
              <a:buNone/>
            </a:pPr>
            <a:r>
              <a:rPr lang="en-US" sz="1200" b="1" dirty="0">
                <a:solidFill>
                  <a:srgbClr val="1A1A14"/>
                </a:solidFill>
                <a:latin typeface="Yu Gothic UI" pitchFamily="34" charset="0"/>
                <a:ea typeface="Yu Gothic UI" pitchFamily="34" charset="-122"/>
                <a:cs typeface="Yu Gothic UI" pitchFamily="34" charset="-120"/>
              </a:rPr>
              <a:t>株式会社船井総合研究所</a:t>
            </a:r>
            <a:endParaRPr lang="en-US" sz="1200" dirty="0"/>
          </a:p>
          <a:p>
            <a:pPr indent="0" marL="0">
              <a:lnSpc>
                <a:spcPct val="130000"/>
              </a:lnSpc>
              <a:buNone/>
            </a:pPr>
            <a:r>
              <a:rPr lang="en-US" sz="1200" dirty="0">
                <a:solidFill>
                  <a:srgbClr val="555555"/>
                </a:solidFill>
                <a:latin typeface="Yu Gothic UI" pitchFamily="34" charset="0"/>
                <a:ea typeface="Yu Gothic UI" pitchFamily="34" charset="-122"/>
                <a:cs typeface="Yu Gothic UI" pitchFamily="34" charset="-120"/>
              </a:rPr>
              <a:t> （中小企業向け総合コンサル・業種特化型・月次支援）</a:t>
            </a:r>
            <a:endParaRPr lang="en-US" sz="1200" dirty="0"/>
          </a:p>
          <a:p>
            <a:pPr indent="0" marL="0">
              <a:lnSpc>
                <a:spcPct val="130000"/>
              </a:lnSpc>
              <a:buNone/>
            </a:pPr>
            <a:r>
              <a:rPr lang="en-US" sz="1000" dirty="0">
                <a:solidFill>
                  <a:srgbClr val="1A6FD4"/>
                </a:solidFill>
                <a:latin typeface="Yu Gothic UI" pitchFamily="34" charset="0"/>
                <a:ea typeface="Yu Gothic UI" pitchFamily="34" charset="-122"/>
                <a:cs typeface="Yu Gothic UI" pitchFamily="34" charset="-120"/>
              </a:rPr>
              <a:t>　https://www.funaisoken.co.jp/</a:t>
            </a:r>
            <a:endParaRPr lang="en-US" sz="1200" dirty="0"/>
          </a:p>
          <a:p>
            <a:pPr indent="0" marL="0">
              <a:lnSpc>
                <a:spcPct val="130000"/>
              </a:lnSpc>
              <a:buNone/>
            </a:pPr>
            <a:r>
              <a:rPr lang="en-US" sz="600" dirty="0">
                <a:solidFill>
                  <a:srgbClr val="1A1A14"/>
                </a:solidFill>
                <a:latin typeface="Yu Gothic UI" pitchFamily="34" charset="0"/>
                <a:ea typeface="Yu Gothic UI" pitchFamily="34" charset="-122"/>
                <a:cs typeface="Yu Gothic UI" pitchFamily="34" charset="-120"/>
              </a:rPr>
              <a:t> </a:t>
            </a:r>
            <a:endParaRPr lang="en-US" sz="1200" dirty="0"/>
          </a:p>
          <a:p>
            <a:pPr indent="0" marL="0">
              <a:lnSpc>
                <a:spcPct val="130000"/>
              </a:lnSpc>
              <a:buNone/>
            </a:pPr>
            <a:r>
              <a:rPr lang="en-US" sz="1200" b="1" dirty="0">
                <a:solidFill>
                  <a:srgbClr val="1A1A14"/>
                </a:solidFill>
                <a:latin typeface="Yu Gothic UI" pitchFamily="34" charset="0"/>
                <a:ea typeface="Yu Gothic UI" pitchFamily="34" charset="-122"/>
                <a:cs typeface="Yu Gothic UI" pitchFamily="34" charset="-120"/>
              </a:rPr>
              <a:t>株式会社タナベコンサルティング</a:t>
            </a:r>
            <a:endParaRPr lang="en-US" sz="1200" dirty="0"/>
          </a:p>
          <a:p>
            <a:pPr indent="0" marL="0">
              <a:lnSpc>
                <a:spcPct val="130000"/>
              </a:lnSpc>
              <a:buNone/>
            </a:pPr>
            <a:r>
              <a:rPr lang="en-US" sz="1200" dirty="0">
                <a:solidFill>
                  <a:srgbClr val="555555"/>
                </a:solidFill>
                <a:latin typeface="Yu Gothic UI" pitchFamily="34" charset="0"/>
                <a:ea typeface="Yu Gothic UI" pitchFamily="34" charset="-122"/>
                <a:cs typeface="Yu Gothic UI" pitchFamily="34" charset="-120"/>
              </a:rPr>
              <a:t> （経営コンサルのパイオニア・チーム制・中大規模向け）</a:t>
            </a:r>
            <a:endParaRPr lang="en-US" sz="1200" dirty="0"/>
          </a:p>
          <a:p>
            <a:pPr indent="0" marL="0">
              <a:lnSpc>
                <a:spcPct val="130000"/>
              </a:lnSpc>
              <a:buNone/>
            </a:pPr>
            <a:r>
              <a:rPr lang="en-US" sz="1000" dirty="0">
                <a:solidFill>
                  <a:srgbClr val="1A6FD4"/>
                </a:solidFill>
                <a:latin typeface="Yu Gothic UI" pitchFamily="34" charset="0"/>
                <a:ea typeface="Yu Gothic UI" pitchFamily="34" charset="-122"/>
                <a:cs typeface="Yu Gothic UI" pitchFamily="34" charset="-120"/>
              </a:rPr>
              <a:t>　https://www.tanabeconsulting.co.jp/</a:t>
            </a:r>
            <a:endParaRPr lang="en-US" sz="1200" dirty="0"/>
          </a:p>
          <a:p>
            <a:pPr indent="0" marL="0">
              <a:lnSpc>
                <a:spcPct val="130000"/>
              </a:lnSpc>
              <a:buNone/>
            </a:pPr>
            <a:r>
              <a:rPr lang="en-US" sz="600" dirty="0">
                <a:solidFill>
                  <a:srgbClr val="1A1A14"/>
                </a:solidFill>
                <a:latin typeface="Yu Gothic UI" pitchFamily="34" charset="0"/>
                <a:ea typeface="Yu Gothic UI" pitchFamily="34" charset="-122"/>
                <a:cs typeface="Yu Gothic UI" pitchFamily="34" charset="-120"/>
              </a:rPr>
              <a:t> </a:t>
            </a:r>
            <a:endParaRPr lang="en-US" sz="1200" dirty="0"/>
          </a:p>
          <a:p>
            <a:pPr indent="0" marL="0">
              <a:lnSpc>
                <a:spcPct val="130000"/>
              </a:lnSpc>
              <a:buNone/>
            </a:pPr>
            <a:r>
              <a:rPr lang="en-US" sz="1200" b="1" dirty="0">
                <a:solidFill>
                  <a:srgbClr val="1A1A14"/>
                </a:solidFill>
                <a:latin typeface="Yu Gothic UI" pitchFamily="34" charset="0"/>
                <a:ea typeface="Yu Gothic UI" pitchFamily="34" charset="-122"/>
                <a:cs typeface="Yu Gothic UI" pitchFamily="34" charset="-120"/>
              </a:rPr>
              <a:t>株式会社ラウンドナップ</a:t>
            </a:r>
            <a:endParaRPr lang="en-US" sz="1200" dirty="0"/>
          </a:p>
          <a:p>
            <a:pPr indent="0" marL="0">
              <a:lnSpc>
                <a:spcPct val="130000"/>
              </a:lnSpc>
              <a:buNone/>
            </a:pPr>
            <a:r>
              <a:rPr lang="en-US" sz="1200" dirty="0">
                <a:solidFill>
                  <a:srgbClr val="555555"/>
                </a:solidFill>
                <a:latin typeface="Yu Gothic UI" pitchFamily="34" charset="0"/>
                <a:ea typeface="Yu Gothic UI" pitchFamily="34" charset="-122"/>
                <a:cs typeface="Yu Gothic UI" pitchFamily="34" charset="-120"/>
              </a:rPr>
              <a:t> （中小企業特化ウェブコンサル・伴走型・700社超実績）</a:t>
            </a:r>
            <a:endParaRPr lang="en-US" sz="1200" dirty="0"/>
          </a:p>
          <a:p>
            <a:pPr indent="0" marL="0">
              <a:lnSpc>
                <a:spcPct val="130000"/>
              </a:lnSpc>
              <a:buNone/>
            </a:pPr>
            <a:r>
              <a:rPr lang="en-US" sz="1000" dirty="0">
                <a:solidFill>
                  <a:srgbClr val="1A6FD4"/>
                </a:solidFill>
                <a:latin typeface="Yu Gothic UI" pitchFamily="34" charset="0"/>
                <a:ea typeface="Yu Gothic UI" pitchFamily="34" charset="-122"/>
                <a:cs typeface="Yu Gothic UI" pitchFamily="34" charset="-120"/>
              </a:rPr>
              <a:t>　https://roundup-web.co.jp/</a:t>
            </a:r>
            <a:endParaRPr lang="en-US" sz="1200" dirty="0"/>
          </a:p>
          <a:p>
            <a:pPr indent="0" marL="0">
              <a:lnSpc>
                <a:spcPct val="130000"/>
              </a:lnSpc>
              <a:buNone/>
            </a:pPr>
            <a:r>
              <a:rPr lang="en-US" sz="600" dirty="0">
                <a:solidFill>
                  <a:srgbClr val="1A1A14"/>
                </a:solidFill>
                <a:latin typeface="Yu Gothic UI" pitchFamily="34" charset="0"/>
                <a:ea typeface="Yu Gothic UI" pitchFamily="34" charset="-122"/>
                <a:cs typeface="Yu Gothic UI" pitchFamily="34" charset="-120"/>
              </a:rPr>
              <a:t> </a:t>
            </a:r>
            <a:endParaRPr lang="en-US" sz="1200" dirty="0"/>
          </a:p>
          <a:p>
            <a:pPr indent="0" marL="0">
              <a:lnSpc>
                <a:spcPct val="130000"/>
              </a:lnSpc>
              <a:buNone/>
            </a:pPr>
            <a:r>
              <a:rPr lang="en-US" sz="1200" b="1" dirty="0">
                <a:solidFill>
                  <a:srgbClr val="1A1A14"/>
                </a:solidFill>
                <a:latin typeface="Yu Gothic UI" pitchFamily="34" charset="0"/>
                <a:ea typeface="Yu Gothic UI" pitchFamily="34" charset="-122"/>
                <a:cs typeface="Yu Gothic UI" pitchFamily="34" charset="-120"/>
              </a:rPr>
              <a:t>株式会社Pro-D-use</a:t>
            </a:r>
            <a:endParaRPr lang="en-US" sz="1200" dirty="0"/>
          </a:p>
          <a:p>
            <a:pPr indent="0" marL="0">
              <a:lnSpc>
                <a:spcPct val="130000"/>
              </a:lnSpc>
              <a:buNone/>
            </a:pPr>
            <a:r>
              <a:rPr lang="en-US" sz="1200" dirty="0">
                <a:solidFill>
                  <a:srgbClr val="555555"/>
                </a:solidFill>
                <a:latin typeface="Yu Gothic UI" pitchFamily="34" charset="0"/>
                <a:ea typeface="Yu Gothic UI" pitchFamily="34" charset="-122"/>
                <a:cs typeface="Yu Gothic UI" pitchFamily="34" charset="-120"/>
              </a:rPr>
              <a:t> （現場に入る伴走型・中小企業特化）</a:t>
            </a:r>
            <a:endParaRPr lang="en-US" sz="1200" dirty="0"/>
          </a:p>
          <a:p>
            <a:pPr indent="0" marL="0">
              <a:lnSpc>
                <a:spcPct val="130000"/>
              </a:lnSpc>
              <a:buNone/>
            </a:pPr>
            <a:r>
              <a:rPr lang="en-US" sz="1000" dirty="0">
                <a:solidFill>
                  <a:srgbClr val="1A6FD4"/>
                </a:solidFill>
                <a:latin typeface="Yu Gothic UI" pitchFamily="34" charset="0"/>
                <a:ea typeface="Yu Gothic UI" pitchFamily="34" charset="-122"/>
                <a:cs typeface="Yu Gothic UI" pitchFamily="34" charset="-120"/>
              </a:rPr>
              <a:t>　https://pro-d-use.jp/</a:t>
            </a:r>
            <a:endParaRPr lang="en-US" sz="1200" dirty="0"/>
          </a:p>
        </p:txBody>
      </p:sp>
      <p:sp>
        <p:nvSpPr>
          <p:cNvPr id="9" name="Text 7"/>
          <p:cNvSpPr/>
          <p:nvPr/>
        </p:nvSpPr>
        <p:spPr>
          <a:xfrm>
            <a:off x="6278728" y="1508760"/>
            <a:ext cx="5364328" cy="365760"/>
          </a:xfrm>
          <a:prstGeom prst="rect">
            <a:avLst/>
          </a:prstGeom>
          <a:noFill/>
          <a:ln/>
        </p:spPr>
        <p:txBody>
          <a:bodyPr wrap="square" rtlCol="0" anchor="ctr"/>
          <a:lstStyle/>
          <a:p>
            <a:pPr indent="0" marL="0">
              <a:buNone/>
            </a:pPr>
            <a:r>
              <a:rPr lang="en-US" sz="1400" b="1" dirty="0">
                <a:solidFill>
                  <a:srgbClr val="1A1A14"/>
                </a:solidFill>
                <a:latin typeface="Yu Gothic UI" pitchFamily="34" charset="0"/>
                <a:ea typeface="Yu Gothic UI" pitchFamily="34" charset="-122"/>
                <a:cs typeface="Yu Gothic UI" pitchFamily="34" charset="-120"/>
              </a:rPr>
              <a:t>間接競合</a:t>
            </a:r>
            <a:endParaRPr lang="en-US" sz="1400" dirty="0"/>
          </a:p>
        </p:txBody>
      </p:sp>
      <p:sp>
        <p:nvSpPr>
          <p:cNvPr id="10" name="Shape 8"/>
          <p:cNvSpPr/>
          <p:nvPr/>
        </p:nvSpPr>
        <p:spPr>
          <a:xfrm>
            <a:off x="6278728" y="1874520"/>
            <a:ext cx="5364328" cy="4389120"/>
          </a:xfrm>
          <a:prstGeom prst="rect">
            <a:avLst/>
          </a:prstGeom>
          <a:solidFill>
            <a:srgbClr val="F8F8F6"/>
          </a:solidFill>
          <a:ln w="12700">
            <a:solidFill>
              <a:srgbClr val="CCCCCC"/>
            </a:solidFill>
            <a:prstDash val="solid"/>
          </a:ln>
        </p:spPr>
      </p:sp>
      <p:sp>
        <p:nvSpPr>
          <p:cNvPr id="11" name="Text 9"/>
          <p:cNvSpPr/>
          <p:nvPr/>
        </p:nvSpPr>
        <p:spPr>
          <a:xfrm>
            <a:off x="6461608" y="2011680"/>
            <a:ext cx="4998568" cy="4206240"/>
          </a:xfrm>
          <a:prstGeom prst="rect">
            <a:avLst/>
          </a:prstGeom>
          <a:noFill/>
          <a:ln/>
        </p:spPr>
        <p:txBody>
          <a:bodyPr wrap="square" rtlCol="0" anchor="t">
            <a:normAutofit/>
          </a:bodyPr>
          <a:lstStyle/>
          <a:p>
            <a:pPr indent="0" marL="0">
              <a:lnSpc>
                <a:spcPct val="130000"/>
              </a:lnSpc>
              <a:buNone/>
            </a:pPr>
            <a:r>
              <a:rPr lang="en-US" sz="1200" b="1" dirty="0">
                <a:solidFill>
                  <a:srgbClr val="1A1A14"/>
                </a:solidFill>
                <a:latin typeface="Yu Gothic UI" pitchFamily="34" charset="0"/>
                <a:ea typeface="Yu Gothic UI" pitchFamily="34" charset="-122"/>
                <a:cs typeface="Yu Gothic UI" pitchFamily="34" charset="-120"/>
              </a:rPr>
              <a:t>中小企業診断士・経営コンサルタント</a:t>
            </a:r>
            <a:endParaRPr lang="en-US" sz="1200" dirty="0"/>
          </a:p>
          <a:p>
            <a:pPr indent="0" marL="0">
              <a:lnSpc>
                <a:spcPct val="130000"/>
              </a:lnSpc>
              <a:buNone/>
            </a:pPr>
            <a:r>
              <a:rPr lang="en-US" sz="1200" dirty="0">
                <a:solidFill>
                  <a:srgbClr val="555555"/>
                </a:solidFill>
                <a:latin typeface="Yu Gothic UI" pitchFamily="34" charset="0"/>
                <a:ea typeface="Yu Gothic UI" pitchFamily="34" charset="-122"/>
                <a:cs typeface="Yu Gothic UI" pitchFamily="34" charset="-120"/>
              </a:rPr>
              <a:t> （個人顧問型・低価格帯）</a:t>
            </a:r>
            <a:endParaRPr lang="en-US" sz="1200" dirty="0"/>
          </a:p>
          <a:p>
            <a:pPr indent="0" marL="0">
              <a:lnSpc>
                <a:spcPct val="130000"/>
              </a:lnSpc>
              <a:buNone/>
            </a:pPr>
            <a:r>
              <a:rPr lang="en-US" sz="600" dirty="0">
                <a:solidFill>
                  <a:srgbClr val="1A1A14"/>
                </a:solidFill>
                <a:latin typeface="Yu Gothic UI" pitchFamily="34" charset="0"/>
                <a:ea typeface="Yu Gothic UI" pitchFamily="34" charset="-122"/>
                <a:cs typeface="Yu Gothic UI" pitchFamily="34" charset="-120"/>
              </a:rPr>
              <a:t> </a:t>
            </a:r>
            <a:endParaRPr lang="en-US" sz="1200" dirty="0"/>
          </a:p>
          <a:p>
            <a:pPr indent="0" marL="0">
              <a:lnSpc>
                <a:spcPct val="130000"/>
              </a:lnSpc>
              <a:buNone/>
            </a:pPr>
            <a:r>
              <a:rPr lang="en-US" sz="1200" b="1" dirty="0">
                <a:solidFill>
                  <a:srgbClr val="1A1A14"/>
                </a:solidFill>
                <a:latin typeface="Yu Gothic UI" pitchFamily="34" charset="0"/>
                <a:ea typeface="Yu Gothic UI" pitchFamily="34" charset="-122"/>
                <a:cs typeface="Yu Gothic UI" pitchFamily="34" charset="-120"/>
              </a:rPr>
              <a:t>商工会議所・よろず支援拠点</a:t>
            </a:r>
            <a:endParaRPr lang="en-US" sz="1200" dirty="0"/>
          </a:p>
          <a:p>
            <a:pPr indent="0" marL="0">
              <a:lnSpc>
                <a:spcPct val="130000"/>
              </a:lnSpc>
              <a:buNone/>
            </a:pPr>
            <a:r>
              <a:rPr lang="en-US" sz="1200" dirty="0">
                <a:solidFill>
                  <a:srgbClr val="555555"/>
                </a:solidFill>
                <a:latin typeface="Yu Gothic UI" pitchFamily="34" charset="0"/>
                <a:ea typeface="Yu Gothic UI" pitchFamily="34" charset="-122"/>
                <a:cs typeface="Yu Gothic UI" pitchFamily="34" charset="-120"/>
              </a:rPr>
              <a:t> （無料・公的支援機関）</a:t>
            </a:r>
            <a:endParaRPr lang="en-US" sz="1200" dirty="0"/>
          </a:p>
          <a:p>
            <a:pPr indent="0" marL="0">
              <a:lnSpc>
                <a:spcPct val="130000"/>
              </a:lnSpc>
              <a:buNone/>
            </a:pPr>
            <a:r>
              <a:rPr lang="en-US" sz="1000" dirty="0">
                <a:solidFill>
                  <a:srgbClr val="1A6FD4"/>
                </a:solidFill>
                <a:latin typeface="Yu Gothic UI" pitchFamily="34" charset="0"/>
                <a:ea typeface="Yu Gothic UI" pitchFamily="34" charset="-122"/>
                <a:cs typeface="Yu Gothic UI" pitchFamily="34" charset="-120"/>
              </a:rPr>
              <a:t>　https://yorozu.smrj.go.jp/</a:t>
            </a:r>
            <a:endParaRPr lang="en-US" sz="1200" dirty="0"/>
          </a:p>
          <a:p>
            <a:pPr indent="0" marL="0">
              <a:lnSpc>
                <a:spcPct val="130000"/>
              </a:lnSpc>
              <a:buNone/>
            </a:pPr>
            <a:r>
              <a:rPr lang="en-US" sz="600" dirty="0">
                <a:solidFill>
                  <a:srgbClr val="1A1A14"/>
                </a:solidFill>
                <a:latin typeface="Yu Gothic UI" pitchFamily="34" charset="0"/>
                <a:ea typeface="Yu Gothic UI" pitchFamily="34" charset="-122"/>
                <a:cs typeface="Yu Gothic UI" pitchFamily="34" charset="-120"/>
              </a:rPr>
              <a:t> </a:t>
            </a:r>
            <a:endParaRPr lang="en-US" sz="1200" dirty="0"/>
          </a:p>
          <a:p>
            <a:pPr indent="0" marL="0">
              <a:lnSpc>
                <a:spcPct val="130000"/>
              </a:lnSpc>
              <a:buNone/>
            </a:pPr>
            <a:r>
              <a:rPr lang="en-US" sz="1200" b="1" dirty="0">
                <a:solidFill>
                  <a:srgbClr val="1A1A14"/>
                </a:solidFill>
                <a:latin typeface="Yu Gothic UI" pitchFamily="34" charset="0"/>
                <a:ea typeface="Yu Gothic UI" pitchFamily="34" charset="-122"/>
                <a:cs typeface="Yu Gothic UI" pitchFamily="34" charset="-120"/>
              </a:rPr>
              <a:t>経営者が自社内で戦略を考える（内製化）という選択肢</a:t>
            </a:r>
            <a:endParaRPr lang="en-US" sz="1200" dirty="0"/>
          </a:p>
        </p:txBody>
      </p:sp>
      <p:sp>
        <p:nvSpPr>
          <p:cNvPr id="12" name="Text 10"/>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3" name="Text 11"/>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7 / 27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1A1A14"/>
          </a:solidFill>
          <a:ln w="12700">
            <a:solidFill>
              <a:srgbClr val="1A1A14"/>
            </a:solidFill>
            <a:prstDash val="solid"/>
          </a:ln>
        </p:spPr>
      </p:sp>
      <p:sp>
        <p:nvSpPr>
          <p:cNvPr id="3" name="Text 1"/>
          <p:cNvSpPr/>
          <p:nvPr/>
        </p:nvSpPr>
        <p:spPr>
          <a:xfrm>
            <a:off x="548640" y="411480"/>
            <a:ext cx="11094415" cy="274320"/>
          </a:xfrm>
          <a:prstGeom prst="rect">
            <a:avLst/>
          </a:prstGeom>
          <a:noFill/>
          <a:ln/>
        </p:spPr>
        <p:txBody>
          <a:bodyPr wrap="square" rtlCol="0" anchor="ctr"/>
          <a:lstStyle/>
          <a:p>
            <a:pPr indent="0" marL="0">
              <a:buNone/>
            </a:pPr>
            <a:r>
              <a:rPr lang="en-US" sz="1100" spc="600" kern="0" dirty="0">
                <a:solidFill>
                  <a:srgbClr val="555555"/>
                </a:solidFill>
                <a:latin typeface="Consolas" pitchFamily="34" charset="0"/>
                <a:ea typeface="Consolas" pitchFamily="34" charset="-122"/>
                <a:cs typeface="Consolas" pitchFamily="34" charset="-120"/>
              </a:rPr>
              <a:t>PART 1  ─  COMPANY</a:t>
            </a:r>
            <a:endParaRPr lang="en-US" sz="1100" dirty="0"/>
          </a:p>
        </p:txBody>
      </p:sp>
      <p:sp>
        <p:nvSpPr>
          <p:cNvPr id="4" name="Text 2"/>
          <p:cNvSpPr/>
          <p:nvPr/>
        </p:nvSpPr>
        <p:spPr>
          <a:xfrm>
            <a:off x="548640" y="685800"/>
            <a:ext cx="11094415" cy="640080"/>
          </a:xfrm>
          <a:prstGeom prst="rect">
            <a:avLst/>
          </a:prstGeom>
          <a:noFill/>
          <a:ln/>
        </p:spPr>
        <p:txBody>
          <a:bodyPr wrap="square" rtlCol="0" anchor="ctr"/>
          <a:lstStyle/>
          <a:p>
            <a:pPr indent="0" marL="0">
              <a:buNone/>
            </a:pPr>
            <a:r>
              <a:rPr lang="en-US" sz="3000" b="1" dirty="0">
                <a:solidFill>
                  <a:srgbClr val="1A1A14"/>
                </a:solidFill>
                <a:latin typeface="Noto Serif JP" pitchFamily="34" charset="0"/>
                <a:ea typeface="Noto Serif JP" pitchFamily="34" charset="-122"/>
                <a:cs typeface="Noto Serif JP" pitchFamily="34" charset="-120"/>
              </a:rPr>
              <a:t>自社（Company）</a:t>
            </a:r>
            <a:endParaRPr lang="en-US" sz="3000" dirty="0"/>
          </a:p>
        </p:txBody>
      </p:sp>
      <p:sp>
        <p:nvSpPr>
          <p:cNvPr id="5" name="Shape 3"/>
          <p:cNvSpPr/>
          <p:nvPr/>
        </p:nvSpPr>
        <p:spPr>
          <a:xfrm>
            <a:off x="548640" y="1280160"/>
            <a:ext cx="11094415" cy="0"/>
          </a:xfrm>
          <a:prstGeom prst="line">
            <a:avLst/>
          </a:prstGeom>
          <a:noFill/>
          <a:ln w="12700">
            <a:solidFill>
              <a:srgbClr val="1A1A14"/>
            </a:solidFill>
            <a:prstDash val="solid"/>
          </a:ln>
        </p:spPr>
      </p:sp>
      <p:sp>
        <p:nvSpPr>
          <p:cNvPr id="6" name="Text 4"/>
          <p:cNvSpPr/>
          <p:nvPr/>
        </p:nvSpPr>
        <p:spPr>
          <a:xfrm>
            <a:off x="548640" y="1417320"/>
            <a:ext cx="11094415" cy="365760"/>
          </a:xfrm>
          <a:prstGeom prst="rect">
            <a:avLst/>
          </a:prstGeom>
          <a:noFill/>
          <a:ln/>
        </p:spPr>
        <p:txBody>
          <a:bodyPr wrap="square" rtlCol="0" anchor="ctr"/>
          <a:lstStyle/>
          <a:p>
            <a:pPr indent="0" marL="0">
              <a:buNone/>
            </a:pPr>
            <a:r>
              <a:rPr lang="en-US" sz="1600" b="1" dirty="0">
                <a:solidFill>
                  <a:srgbClr val="1A1A14"/>
                </a:solidFill>
                <a:latin typeface="Yu Gothic UI" pitchFamily="34" charset="0"/>
                <a:ea typeface="Yu Gothic UI" pitchFamily="34" charset="-122"/>
                <a:cs typeface="Yu Gothic UI" pitchFamily="34" charset="-120"/>
              </a:rPr>
              <a:t>強み</a:t>
            </a:r>
            <a:endParaRPr lang="en-US" sz="1600" dirty="0"/>
          </a:p>
        </p:txBody>
      </p:sp>
      <p:sp>
        <p:nvSpPr>
          <p:cNvPr id="7" name="Text 5"/>
          <p:cNvSpPr/>
          <p:nvPr/>
        </p:nvSpPr>
        <p:spPr>
          <a:xfrm>
            <a:off x="548640" y="1828800"/>
            <a:ext cx="11094415" cy="1241298"/>
          </a:xfrm>
          <a:prstGeom prst="rect">
            <a:avLst/>
          </a:prstGeom>
          <a:noFill/>
          <a:ln/>
        </p:spPr>
        <p:txBody>
          <a:bodyPr wrap="square" rtlCol="0" anchor="t">
            <a:normAutofit/>
          </a:bodyPr>
          <a:lstStyle/>
          <a:p>
            <a:pPr>
              <a:lnSpc>
                <a:spcPct val="135000"/>
              </a:lnSpc>
              <a:spcAft>
                <a:spcPts val="200"/>
              </a:spcAft>
            </a:pPr>
            <a:r>
              <a:rPr lang="en-US" sz="1200" dirty="0">
                <a:solidFill>
                  <a:srgbClr val="1A1A14"/>
                </a:solidFill>
                <a:latin typeface="Yu Gothic UI" pitchFamily="34" charset="0"/>
                <a:ea typeface="Yu Gothic UI" pitchFamily="34" charset="-122"/>
                <a:cs typeface="Yu Gothic UI" pitchFamily="34" charset="-120"/>
              </a:rPr>
              <a:t>AB3C分析フレームワークの開発者・登録商標保有者（3C分析を発展させた独自手法）</a:t>
            </a:r>
            <a:endParaRPr lang="en-US" sz="1200" dirty="0"/>
          </a:p>
          <a:p>
            <a:pPr>
              <a:lnSpc>
                <a:spcPct val="135000"/>
              </a:lnSpc>
              <a:spcAft>
                <a:spcPts val="200"/>
              </a:spcAft>
            </a:pPr>
            <a:r>
              <a:rPr lang="en-US" sz="1200" dirty="0">
                <a:solidFill>
                  <a:srgbClr val="1A1A14"/>
                </a:solidFill>
                <a:latin typeface="Yu Gothic UI" pitchFamily="34" charset="0"/>
                <a:ea typeface="Yu Gothic UI" pitchFamily="34" charset="-122"/>
                <a:cs typeface="Yu Gothic UI" pitchFamily="34" charset="-120"/>
              </a:rPr>
              <a:t>2002年創業、日本最初期のウェブコンサルタントとしての20年超の業界先駆者実績</a:t>
            </a:r>
            <a:endParaRPr lang="en-US" sz="1200" dirty="0"/>
          </a:p>
          <a:p>
            <a:pPr>
              <a:lnSpc>
                <a:spcPct val="135000"/>
              </a:lnSpc>
              <a:spcAft>
                <a:spcPts val="200"/>
              </a:spcAft>
            </a:pPr>
            <a:r>
              <a:rPr lang="en-US" sz="1200" dirty="0">
                <a:solidFill>
                  <a:srgbClr val="1A1A14"/>
                </a:solidFill>
                <a:latin typeface="Yu Gothic UI" pitchFamily="34" charset="0"/>
                <a:ea typeface="Yu Gothic UI" pitchFamily="34" charset="-122"/>
                <a:cs typeface="Yu Gothic UI" pitchFamily="34" charset="-120"/>
              </a:rPr>
              <a:t>複数の商業出版書籍（翔泳社・技術評論社・マイナビ出版など）の著者実績</a:t>
            </a:r>
            <a:endParaRPr lang="en-US" sz="1200" dirty="0"/>
          </a:p>
          <a:p>
            <a:pPr>
              <a:lnSpc>
                <a:spcPct val="135000"/>
              </a:lnSpc>
              <a:spcAft>
                <a:spcPts val="200"/>
              </a:spcAft>
            </a:pPr>
            <a:r>
              <a:rPr lang="en-US" sz="1200" dirty="0">
                <a:solidFill>
                  <a:srgbClr val="1A1A14"/>
                </a:solidFill>
                <a:latin typeface="Yu Gothic UI" pitchFamily="34" charset="0"/>
                <a:ea typeface="Yu Gothic UI" pitchFamily="34" charset="-122"/>
                <a:cs typeface="Yu Gothic UI" pitchFamily="34" charset="-120"/>
              </a:rPr>
              <a:t>中小企業向け戦略立案を大手コンサルより一桁安い価格で提供できるコスト構造</a:t>
            </a:r>
            <a:endParaRPr lang="en-US" sz="1200" dirty="0"/>
          </a:p>
          <a:p>
            <a:pPr>
              <a:lnSpc>
                <a:spcPct val="135000"/>
              </a:lnSpc>
              <a:spcAft>
                <a:spcPts val="200"/>
              </a:spcAft>
            </a:pPr>
            <a:r>
              <a:rPr lang="en-US" sz="1200" dirty="0">
                <a:solidFill>
                  <a:srgbClr val="1A1A14"/>
                </a:solidFill>
                <a:latin typeface="Yu Gothic UI" pitchFamily="34" charset="0"/>
                <a:ea typeface="Yu Gothic UI" pitchFamily="34" charset="-122"/>
                <a:cs typeface="Yu Gothic UI" pitchFamily="34" charset="-120"/>
              </a:rPr>
              <a:t>経営者の価値観・ビジョンを起点にした「根本治療型」コンサルティングの独自スタンス</a:t>
            </a:r>
            <a:endParaRPr lang="en-US" sz="1200" dirty="0"/>
          </a:p>
        </p:txBody>
      </p:sp>
      <p:sp>
        <p:nvSpPr>
          <p:cNvPr id="8" name="Text 6"/>
          <p:cNvSpPr/>
          <p:nvPr/>
        </p:nvSpPr>
        <p:spPr>
          <a:xfrm>
            <a:off x="548640" y="3344418"/>
            <a:ext cx="11094415" cy="365760"/>
          </a:xfrm>
          <a:prstGeom prst="rect">
            <a:avLst/>
          </a:prstGeom>
          <a:noFill/>
          <a:ln/>
        </p:spPr>
        <p:txBody>
          <a:bodyPr wrap="square" rtlCol="0" anchor="ctr"/>
          <a:lstStyle/>
          <a:p>
            <a:pPr indent="0" marL="0">
              <a:buNone/>
            </a:pPr>
            <a:r>
              <a:rPr lang="en-US" sz="1600" b="1" dirty="0">
                <a:solidFill>
                  <a:srgbClr val="1A1A14"/>
                </a:solidFill>
                <a:latin typeface="Yu Gothic UI" pitchFamily="34" charset="0"/>
                <a:ea typeface="Yu Gothic UI" pitchFamily="34" charset="-122"/>
                <a:cs typeface="Yu Gothic UI" pitchFamily="34" charset="-120"/>
              </a:rPr>
              <a:t>仕組み</a:t>
            </a:r>
            <a:endParaRPr lang="en-US" sz="1600" dirty="0"/>
          </a:p>
        </p:txBody>
      </p:sp>
      <p:sp>
        <p:nvSpPr>
          <p:cNvPr id="9" name="Text 7"/>
          <p:cNvSpPr/>
          <p:nvPr/>
        </p:nvSpPr>
        <p:spPr>
          <a:xfrm>
            <a:off x="548640" y="3755898"/>
            <a:ext cx="11094415" cy="726948"/>
          </a:xfrm>
          <a:prstGeom prst="rect">
            <a:avLst/>
          </a:prstGeom>
          <a:noFill/>
          <a:ln/>
        </p:spPr>
        <p:txBody>
          <a:bodyPr wrap="square" rtlCol="0" anchor="t">
            <a:normAutofit/>
          </a:bodyPr>
          <a:lstStyle/>
          <a:p>
            <a:pPr indent="0" marL="0">
              <a:lnSpc>
                <a:spcPct val="135000"/>
              </a:lnSpc>
              <a:buNone/>
            </a:pPr>
            <a:r>
              <a:rPr lang="en-US" sz="1200" dirty="0">
                <a:solidFill>
                  <a:srgbClr val="1A1A14"/>
                </a:solidFill>
                <a:latin typeface="Yu Gothic UI" pitchFamily="34" charset="0"/>
                <a:ea typeface="Yu Gothic UI" pitchFamily="34" charset="-122"/>
                <a:cs typeface="Yu Gothic UI" pitchFamily="34" charset="-120"/>
              </a:rPr>
              <a:t>代表・権成俊が2002年創業の日本最初期のウェブコンサルタントとして20年超の実績を持ち、AB3C分析という独自フレームワークの開発者・普及者として業界内で唯一無二のポジションを確立。ビジネス・デジタル・デザインの3領域を社内でカバーしつつ、制作はパートナー企業と連携する軽量高機能な体制を持つ。一般社団法人ウェブコンサルタント・ウェブアドバイザー協会（WebCA）の代表理事も兼務し、業界エコシステムの中心にいる。経営者の価値観を起点に戦略を導き、企画から実行まで一気通貫で支援する構造を持つ。</a:t>
            </a:r>
            <a:endParaRPr lang="en-US" sz="1200" dirty="0"/>
          </a:p>
        </p:txBody>
      </p:sp>
      <p:sp>
        <p:nvSpPr>
          <p:cNvPr id="10" name="Text 8"/>
          <p:cNvSpPr/>
          <p:nvPr/>
        </p:nvSpPr>
        <p:spPr>
          <a:xfrm>
            <a:off x="548640" y="4757166"/>
            <a:ext cx="11094415" cy="365760"/>
          </a:xfrm>
          <a:prstGeom prst="rect">
            <a:avLst/>
          </a:prstGeom>
          <a:noFill/>
          <a:ln/>
        </p:spPr>
        <p:txBody>
          <a:bodyPr wrap="square" rtlCol="0" anchor="ctr"/>
          <a:lstStyle/>
          <a:p>
            <a:pPr indent="0" marL="0">
              <a:buNone/>
            </a:pPr>
            <a:r>
              <a:rPr lang="en-US" sz="1600" b="1" dirty="0">
                <a:solidFill>
                  <a:srgbClr val="1A1A14"/>
                </a:solidFill>
                <a:latin typeface="Yu Gothic UI" pitchFamily="34" charset="0"/>
                <a:ea typeface="Yu Gothic UI" pitchFamily="34" charset="-122"/>
                <a:cs typeface="Yu Gothic UI" pitchFamily="34" charset="-120"/>
              </a:rPr>
              <a:t>価値観</a:t>
            </a:r>
            <a:endParaRPr lang="en-US" sz="1600" dirty="0"/>
          </a:p>
        </p:txBody>
      </p:sp>
      <p:sp>
        <p:nvSpPr>
          <p:cNvPr id="11" name="Text 9"/>
          <p:cNvSpPr/>
          <p:nvPr/>
        </p:nvSpPr>
        <p:spPr>
          <a:xfrm>
            <a:off x="548640" y="5168646"/>
            <a:ext cx="11094415" cy="521208"/>
          </a:xfrm>
          <a:prstGeom prst="rect">
            <a:avLst/>
          </a:prstGeom>
          <a:noFill/>
          <a:ln/>
        </p:spPr>
        <p:txBody>
          <a:bodyPr wrap="square" rtlCol="0" anchor="t">
            <a:normAutofit/>
          </a:bodyPr>
          <a:lstStyle/>
          <a:p>
            <a:pPr indent="0" marL="0">
              <a:lnSpc>
                <a:spcPct val="135000"/>
              </a:lnSpc>
              <a:buNone/>
            </a:pPr>
            <a:r>
              <a:rPr lang="en-US" sz="1200" dirty="0">
                <a:solidFill>
                  <a:srgbClr val="1A1A14"/>
                </a:solidFill>
                <a:latin typeface="Yu Gothic UI" pitchFamily="34" charset="0"/>
                <a:ea typeface="Yu Gothic UI" pitchFamily="34" charset="-122"/>
                <a:cs typeface="Yu Gothic UI" pitchFamily="34" charset="-120"/>
              </a:rPr>
              <a:t>「変革に本当に必要なのは技術や知識ではなく、経営者の魂の叫び」という信念のもと、対症療法（集客・値下げ）ではなく根本治療（選ばれる理由の再定義）を追求する。0から1を生み出すパートナーとして、自らの価値観を研ぎ澄ますことを大切にしている。</a:t>
            </a:r>
            <a:endParaRPr lang="en-US" sz="1200" dirty="0"/>
          </a:p>
        </p:txBody>
      </p:sp>
      <p:sp>
        <p:nvSpPr>
          <p:cNvPr id="12" name="Text 10"/>
          <p:cNvSpPr/>
          <p:nvPr/>
        </p:nvSpPr>
        <p:spPr>
          <a:xfrm>
            <a:off x="548640" y="6537960"/>
            <a:ext cx="5486400" cy="228600"/>
          </a:xfrm>
          <a:prstGeom prst="rect">
            <a:avLst/>
          </a:prstGeom>
          <a:noFill/>
          <a:ln/>
        </p:spPr>
        <p:txBody>
          <a:bodyPr wrap="square" rtlCol="0" anchor="ctr"/>
          <a:lstStyle/>
          <a:p>
            <a:pPr indent="0" marL="0">
              <a:buNone/>
            </a:pPr>
            <a:r>
              <a:rPr lang="en-US" sz="900" dirty="0">
                <a:solidFill>
                  <a:srgbClr val="555555"/>
                </a:solidFill>
                <a:latin typeface="Yu Gothic UI" pitchFamily="34" charset="0"/>
                <a:ea typeface="Yu Gothic UI" pitchFamily="34" charset="-122"/>
                <a:cs typeface="Yu Gothic UI" pitchFamily="34" charset="-120"/>
              </a:rPr>
              <a:t>gonweb.co.jp</a:t>
            </a:r>
            <a:endParaRPr lang="en-US" sz="900" dirty="0"/>
          </a:p>
        </p:txBody>
      </p:sp>
      <p:sp>
        <p:nvSpPr>
          <p:cNvPr id="13" name="Text 11"/>
          <p:cNvSpPr/>
          <p:nvPr/>
        </p:nvSpPr>
        <p:spPr>
          <a:xfrm>
            <a:off x="6156655" y="6537960"/>
            <a:ext cx="5486400" cy="228600"/>
          </a:xfrm>
          <a:prstGeom prst="rect">
            <a:avLst/>
          </a:prstGeom>
          <a:noFill/>
          <a:ln/>
        </p:spPr>
        <p:txBody>
          <a:bodyPr wrap="square" rtlCol="0" anchor="ctr"/>
          <a:lstStyle/>
          <a:p>
            <a:pPr algn="r" indent="0" marL="0">
              <a:buNone/>
            </a:pPr>
            <a:r>
              <a:rPr lang="en-US" sz="900" dirty="0">
                <a:solidFill>
                  <a:srgbClr val="555555"/>
                </a:solidFill>
                <a:latin typeface="Yu Gothic UI" pitchFamily="34" charset="0"/>
                <a:ea typeface="Yu Gothic UI" pitchFamily="34" charset="-122"/>
                <a:cs typeface="Yu Gothic UI" pitchFamily="34" charset="-120"/>
              </a:rPr>
              <a:t>戦略指南 AI / AB3C 分析レポート　8 / 27</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6095848" cy="6858000"/>
          </a:xfrm>
          <a:prstGeom prst="rect">
            <a:avLst/>
          </a:prstGeom>
          <a:solidFill>
            <a:srgbClr val="FF0000"/>
          </a:solidFill>
          <a:ln w="12700">
            <a:solidFill>
              <a:srgbClr val="FF0000"/>
            </a:solidFill>
            <a:prstDash val="solid"/>
          </a:ln>
        </p:spPr>
      </p:sp>
      <p:sp>
        <p:nvSpPr>
          <p:cNvPr id="3" name="Shape 1"/>
          <p:cNvSpPr/>
          <p:nvPr/>
        </p:nvSpPr>
        <p:spPr>
          <a:xfrm>
            <a:off x="6095848" y="0"/>
            <a:ext cx="6095848" cy="6858000"/>
          </a:xfrm>
          <a:prstGeom prst="rect">
            <a:avLst/>
          </a:prstGeom>
          <a:solidFill>
            <a:srgbClr val="1A6FD4"/>
          </a:solidFill>
          <a:ln w="12700">
            <a:solidFill>
              <a:srgbClr val="1A6FD4"/>
            </a:solidFill>
            <a:prstDash val="solid"/>
          </a:ln>
        </p:spPr>
      </p:sp>
      <p:sp>
        <p:nvSpPr>
          <p:cNvPr id="4" name="Text 2"/>
          <p:cNvSpPr/>
          <p:nvPr/>
        </p:nvSpPr>
        <p:spPr>
          <a:xfrm>
            <a:off x="0" y="2194560"/>
            <a:ext cx="12191695" cy="457200"/>
          </a:xfrm>
          <a:prstGeom prst="rect">
            <a:avLst/>
          </a:prstGeom>
          <a:noFill/>
          <a:ln/>
        </p:spPr>
        <p:txBody>
          <a:bodyPr wrap="square" rtlCol="0" anchor="ctr"/>
          <a:lstStyle/>
          <a:p>
            <a:pPr algn="ctr" indent="0" marL="0">
              <a:buNone/>
            </a:pPr>
            <a:r>
              <a:rPr lang="en-US" sz="1800" spc="1000" kern="0" dirty="0">
                <a:solidFill>
                  <a:srgbClr val="FFFFFF"/>
                </a:solidFill>
                <a:latin typeface="Consolas" pitchFamily="34" charset="0"/>
                <a:ea typeface="Consolas" pitchFamily="34" charset="-122"/>
                <a:cs typeface="Consolas" pitchFamily="34" charset="-120"/>
              </a:rPr>
              <a:t>PART  2</a:t>
            </a:r>
            <a:endParaRPr lang="en-US" sz="1800" dirty="0"/>
          </a:p>
        </p:txBody>
      </p:sp>
      <p:sp>
        <p:nvSpPr>
          <p:cNvPr id="5" name="Text 3"/>
          <p:cNvSpPr/>
          <p:nvPr/>
        </p:nvSpPr>
        <p:spPr>
          <a:xfrm>
            <a:off x="0" y="2743200"/>
            <a:ext cx="12191695" cy="914400"/>
          </a:xfrm>
          <a:prstGeom prst="rect">
            <a:avLst/>
          </a:prstGeom>
          <a:noFill/>
          <a:ln/>
        </p:spPr>
        <p:txBody>
          <a:bodyPr wrap="square" rtlCol="0" anchor="ctr"/>
          <a:lstStyle/>
          <a:p>
            <a:pPr algn="ctr" indent="0" marL="0">
              <a:buNone/>
            </a:pPr>
            <a:r>
              <a:rPr lang="en-US" sz="6000" b="1" dirty="0">
                <a:solidFill>
                  <a:srgbClr val="FFFFFF"/>
                </a:solidFill>
                <a:latin typeface="Noto Serif JP" pitchFamily="34" charset="0"/>
                <a:ea typeface="Noto Serif JP" pitchFamily="34" charset="-122"/>
                <a:cs typeface="Noto Serif JP" pitchFamily="34" charset="-120"/>
              </a:rPr>
              <a:t>戦略の核</a:t>
            </a:r>
            <a:endParaRPr lang="en-US" sz="6000" dirty="0"/>
          </a:p>
        </p:txBody>
      </p:sp>
      <p:sp>
        <p:nvSpPr>
          <p:cNvPr id="6" name="Text 4"/>
          <p:cNvSpPr/>
          <p:nvPr/>
        </p:nvSpPr>
        <p:spPr>
          <a:xfrm>
            <a:off x="0" y="3840480"/>
            <a:ext cx="12191695" cy="457200"/>
          </a:xfrm>
          <a:prstGeom prst="rect">
            <a:avLst/>
          </a:prstGeom>
          <a:noFill/>
          <a:ln/>
        </p:spPr>
        <p:txBody>
          <a:bodyPr wrap="square" rtlCol="0" anchor="ctr"/>
          <a:lstStyle/>
          <a:p>
            <a:pPr algn="ctr" indent="0" marL="0">
              <a:buNone/>
            </a:pPr>
            <a:r>
              <a:rPr lang="en-US" sz="1800" dirty="0">
                <a:solidFill>
                  <a:srgbClr val="FFFFFF"/>
                </a:solidFill>
                <a:latin typeface="Yu Gothic UI" pitchFamily="34" charset="0"/>
                <a:ea typeface="Yu Gothic UI" pitchFamily="34" charset="-122"/>
                <a:cs typeface="Yu Gothic UI" pitchFamily="34" charset="-120"/>
              </a:rPr>
              <a:t>Benefit・Advantage・戦略メッセージ</a:t>
            </a:r>
            <a:endParaRPr lang="en-US" sz="1800" dirty="0"/>
          </a:p>
        </p:txBody>
      </p:sp>
      <p:sp>
        <p:nvSpPr>
          <p:cNvPr id="7" name="Shape 5"/>
          <p:cNvSpPr/>
          <p:nvPr/>
        </p:nvSpPr>
        <p:spPr>
          <a:xfrm>
            <a:off x="4724248" y="4937760"/>
            <a:ext cx="2743200" cy="73152"/>
          </a:xfrm>
          <a:prstGeom prst="rect">
            <a:avLst/>
          </a:prstGeom>
          <a:solidFill>
            <a:srgbClr val="FFFFFF"/>
          </a:solidFill>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27</Slides>
  <Notes>27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Company>戦略指南 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AB3C分析レポート - 著者本人が直接来る。AB3Cで「選ばれる理由」を作る</dc:title>
  <dc:subject>戦略指南 AI による AB3C 分析</dc:subject>
  <dc:creator>PptxGenJS</dc:creator>
  <cp:lastModifiedBy>PptxGenJS</cp:lastModifiedBy>
  <cp:revision>1</cp:revision>
  <dcterms:created xsi:type="dcterms:W3CDTF">2026-05-20T09:21:58Z</dcterms:created>
  <dcterms:modified xsi:type="dcterms:W3CDTF">2026-05-20T09:21:58Z</dcterms:modified>
</cp:coreProperties>
</file>